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9" r:id="rId3"/>
    <p:sldId id="263" r:id="rId4"/>
    <p:sldId id="265" r:id="rId5"/>
    <p:sldId id="275" r:id="rId6"/>
    <p:sldId id="266" r:id="rId7"/>
    <p:sldId id="276" r:id="rId8"/>
    <p:sldId id="279" r:id="rId9"/>
    <p:sldId id="277" r:id="rId10"/>
    <p:sldId id="280" r:id="rId11"/>
    <p:sldId id="278" r:id="rId12"/>
    <p:sldId id="267" r:id="rId13"/>
    <p:sldId id="260" r:id="rId14"/>
    <p:sldId id="257" r:id="rId15"/>
    <p:sldId id="268" r:id="rId16"/>
    <p:sldId id="262" r:id="rId17"/>
    <p:sldId id="282" r:id="rId18"/>
    <p:sldId id="283" r:id="rId19"/>
    <p:sldId id="281" r:id="rId20"/>
    <p:sldId id="269" r:id="rId21"/>
    <p:sldId id="271" r:id="rId22"/>
    <p:sldId id="273" r:id="rId23"/>
    <p:sldId id="274" r:id="rId24"/>
    <p:sldId id="26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CD"/>
    <a:srgbClr val="005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3978" autoAdjust="0"/>
  </p:normalViewPr>
  <p:slideViewPr>
    <p:cSldViewPr snapToGrid="0">
      <p:cViewPr varScale="1">
        <p:scale>
          <a:sx n="51" d="100"/>
          <a:sy n="51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02FF0-3D27-4A2D-B88A-89F7D4854B0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B0D5-9DF4-4F17-BD3B-276C98E30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9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向前面两组致敬一下，做得太好了。</a:t>
            </a:r>
            <a:endParaRPr lang="en-US" altLang="zh-CN" dirty="0"/>
          </a:p>
          <a:p>
            <a:r>
              <a:rPr lang="zh-CN" altLang="en-US" dirty="0"/>
              <a:t>因为我们之前并没有系统地学习过</a:t>
            </a:r>
            <a:r>
              <a:rPr lang="en-US" altLang="zh-CN" dirty="0"/>
              <a:t>VUE</a:t>
            </a:r>
            <a:r>
              <a:rPr lang="zh-CN" altLang="en-US" dirty="0"/>
              <a:t>和</a:t>
            </a:r>
            <a:r>
              <a:rPr lang="en-US" altLang="zh-CN" dirty="0"/>
              <a:t>Flask</a:t>
            </a:r>
            <a:r>
              <a:rPr lang="zh-CN" altLang="en-US" dirty="0"/>
              <a:t>，是边做边写，比较粗糙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B0D5-9DF4-4F17-BD3B-276C98E30B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3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B0D5-9DF4-4F17-BD3B-276C98E30B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95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后端的话主要是由三部分组成，分别是代码自建数据库，建立数据接收路由以及数据分析，包括</a:t>
            </a:r>
            <a:r>
              <a:rPr lang="en-US" altLang="zh-CN" dirty="0" err="1"/>
              <a:t>echarts</a:t>
            </a:r>
            <a:r>
              <a:rPr lang="zh-CN" altLang="en-US" dirty="0"/>
              <a:t>画图部分，用于在前端的展示，下面这张图可以形象地展示这部分的功能，主要就是在后端</a:t>
            </a:r>
            <a:r>
              <a:rPr lang="en-US" altLang="zh-CN" dirty="0"/>
              <a:t>flask</a:t>
            </a:r>
            <a:r>
              <a:rPr lang="zh-CN" altLang="en-US" dirty="0"/>
              <a:t>的技术之上，通过</a:t>
            </a:r>
            <a:r>
              <a:rPr lang="en-US" altLang="zh-CN" dirty="0"/>
              <a:t>python</a:t>
            </a:r>
            <a:r>
              <a:rPr lang="zh-CN" altLang="en-US" dirty="0"/>
              <a:t>操作</a:t>
            </a:r>
            <a:r>
              <a:rPr lang="en-US" altLang="zh-CN" dirty="0" err="1"/>
              <a:t>mysql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zh-CN" altLang="en-US" dirty="0"/>
              <a:t>我们上网百度了</a:t>
            </a:r>
            <a:r>
              <a:rPr lang="en-US" altLang="zh-CN" dirty="0"/>
              <a:t>python</a:t>
            </a:r>
            <a:r>
              <a:rPr lang="zh-CN" altLang="en-US" dirty="0"/>
              <a:t>操作数据库的几种方式，并使用了</a:t>
            </a:r>
            <a:r>
              <a:rPr lang="en-US" altLang="zh-CN" dirty="0" err="1"/>
              <a:t>sqlalchemy</a:t>
            </a:r>
            <a:r>
              <a:rPr lang="zh-CN" altLang="en-US" dirty="0"/>
              <a:t>这个工具包，我们首先配置</a:t>
            </a:r>
            <a:r>
              <a:rPr lang="en-US" altLang="zh-CN" dirty="0"/>
              <a:t>flask-</a:t>
            </a:r>
            <a:r>
              <a:rPr lang="en-US" altLang="zh-CN" dirty="0" err="1"/>
              <a:t>sqlalchemy</a:t>
            </a:r>
            <a:r>
              <a:rPr lang="zh-CN" altLang="en-US" dirty="0"/>
              <a:t>连接</a:t>
            </a:r>
            <a:r>
              <a:rPr lang="en-US" altLang="zh-CN" dirty="0" err="1"/>
              <a:t>mysql</a:t>
            </a:r>
            <a:r>
              <a:rPr lang="zh-CN" altLang="en-US" dirty="0"/>
              <a:t>数据库然后创建应用程序对象</a:t>
            </a:r>
            <a:r>
              <a:rPr lang="en-US" altLang="zh-CN" dirty="0"/>
              <a:t>app2</a:t>
            </a:r>
            <a:r>
              <a:rPr lang="zh-CN" altLang="en-US" dirty="0"/>
              <a:t>，并对它进行配置，这句话的含义是数据库是</a:t>
            </a:r>
            <a:r>
              <a:rPr lang="en-US" altLang="zh-CN" dirty="0" err="1"/>
              <a:t>mysql</a:t>
            </a:r>
            <a:r>
              <a:rPr lang="zh-CN" altLang="en-US" dirty="0"/>
              <a:t>，用户名和密码是</a:t>
            </a:r>
            <a:r>
              <a:rPr lang="en-US" altLang="zh-CN" dirty="0"/>
              <a:t>root</a:t>
            </a:r>
            <a:r>
              <a:rPr lang="zh-CN" altLang="en-US" dirty="0"/>
              <a:t>和</a:t>
            </a:r>
            <a:r>
              <a:rPr lang="en-US" altLang="zh-CN" dirty="0"/>
              <a:t>123456</a:t>
            </a:r>
            <a:r>
              <a:rPr lang="zh-CN" altLang="en-US" dirty="0"/>
              <a:t>，这个用户名和密码是你登入你的数据库的用户名和密码，你可以根据你数据库的设定进行更改，然后后面的</a:t>
            </a:r>
            <a:r>
              <a:rPr lang="en-US" altLang="zh-CN" dirty="0" err="1"/>
              <a:t>dianwang</a:t>
            </a:r>
            <a:r>
              <a:rPr lang="zh-CN" altLang="en-US" dirty="0"/>
              <a:t>是你需要在数据库中创建的一个表，然后我们通过创建一个数据库对象</a:t>
            </a:r>
            <a:r>
              <a:rPr lang="en-US" altLang="zh-CN" dirty="0" err="1"/>
              <a:t>db</a:t>
            </a:r>
            <a:r>
              <a:rPr lang="zh-CN" altLang="en-US" dirty="0"/>
              <a:t>，之后就可以对这个</a:t>
            </a:r>
            <a:r>
              <a:rPr lang="en-US" altLang="zh-CN" dirty="0" err="1"/>
              <a:t>db</a:t>
            </a:r>
            <a:r>
              <a:rPr lang="zh-CN" altLang="en-US" dirty="0"/>
              <a:t>进行操作</a:t>
            </a:r>
            <a:r>
              <a:rPr lang="en-US" altLang="zh-CN" dirty="0"/>
              <a:t>,</a:t>
            </a:r>
            <a:r>
              <a:rPr lang="zh-CN" altLang="en-US" dirty="0"/>
              <a:t>我们这个管理系统中一共建立了四张表，分别是</a:t>
            </a:r>
            <a:r>
              <a:rPr lang="en-US" altLang="zh-CN" dirty="0"/>
              <a:t>User</a:t>
            </a:r>
            <a:r>
              <a:rPr lang="zh-CN" altLang="en-US" dirty="0"/>
              <a:t>，</a:t>
            </a:r>
            <a:r>
              <a:rPr lang="en-US" altLang="zh-CN" dirty="0" err="1"/>
              <a:t>jingli</a:t>
            </a:r>
            <a:r>
              <a:rPr lang="zh-CN" altLang="en-US" dirty="0"/>
              <a:t>，</a:t>
            </a:r>
            <a:r>
              <a:rPr lang="en-US" altLang="zh-CN" dirty="0" err="1"/>
              <a:t>guzhang</a:t>
            </a:r>
            <a:r>
              <a:rPr lang="zh-CN" altLang="en-US" dirty="0"/>
              <a:t>和</a:t>
            </a:r>
            <a:r>
              <a:rPr lang="en-US" altLang="zh-CN" dirty="0" err="1"/>
              <a:t>fuwu</a:t>
            </a:r>
            <a:r>
              <a:rPr lang="zh-CN" altLang="en-US" dirty="0"/>
              <a:t>，大家可以看一下上面的</a:t>
            </a:r>
            <a:r>
              <a:rPr lang="en-US" altLang="zh-CN" dirty="0" err="1"/>
              <a:t>jingli</a:t>
            </a:r>
            <a:r>
              <a:rPr lang="zh-CN" altLang="en-US" dirty="0"/>
              <a:t>类，其他的类都是大同小异，我们定义表名为</a:t>
            </a:r>
            <a:r>
              <a:rPr lang="en-US" altLang="zh-CN" dirty="0" err="1"/>
              <a:t>jingli</a:t>
            </a:r>
            <a:r>
              <a:rPr lang="zh-CN" altLang="en-US" dirty="0"/>
              <a:t>，并设置了</a:t>
            </a:r>
            <a:r>
              <a:rPr lang="en-US" altLang="zh-CN" dirty="0" err="1"/>
              <a:t>id,name,serviceArea</a:t>
            </a:r>
            <a:r>
              <a:rPr lang="zh-CN" altLang="en-US" dirty="0"/>
              <a:t>三个属性，下面的两个表示外键约束，介绍一下</a:t>
            </a:r>
            <a:r>
              <a:rPr lang="en-US" altLang="zh-CN" dirty="0"/>
              <a:t>relationship</a:t>
            </a:r>
            <a:r>
              <a:rPr lang="zh-CN" altLang="en-US" dirty="0"/>
              <a:t>函数，最后我们通过一个</a:t>
            </a:r>
            <a:r>
              <a:rPr lang="en-US" altLang="zh-CN" dirty="0" err="1"/>
              <a:t>creat_all</a:t>
            </a:r>
            <a:r>
              <a:rPr lang="zh-CN" altLang="en-US" dirty="0"/>
              <a:t>执行创建表的语句，这样，</a:t>
            </a:r>
            <a:r>
              <a:rPr lang="en-US" altLang="zh-CN" dirty="0" err="1"/>
              <a:t>dianwang</a:t>
            </a:r>
            <a:r>
              <a:rPr lang="zh-CN" altLang="en-US" dirty="0"/>
              <a:t>这个表就一键生成了，下面我们可以看一下视频演示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B0D5-9DF4-4F17-BD3B-276C98E30BC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98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下面是我遇到的一些问题，在前期的准备工作中，我们需要导入各种各样的包，如果大家用的是</a:t>
            </a:r>
            <a:r>
              <a:rPr lang="en-US" altLang="zh-CN" dirty="0" err="1"/>
              <a:t>pycharm</a:t>
            </a:r>
            <a:r>
              <a:rPr lang="zh-CN" altLang="en-US" dirty="0"/>
              <a:t>工具的话，可以通过</a:t>
            </a:r>
            <a:r>
              <a:rPr lang="en-US" altLang="zh-CN" dirty="0"/>
              <a:t>setting</a:t>
            </a:r>
            <a:r>
              <a:rPr lang="zh-CN" altLang="en-US" dirty="0"/>
              <a:t>里面的</a:t>
            </a:r>
            <a:r>
              <a:rPr lang="en-US" altLang="zh-CN" dirty="0"/>
              <a:t>interpreter</a:t>
            </a:r>
            <a:r>
              <a:rPr lang="zh-CN" altLang="en-US" dirty="0"/>
              <a:t>手动添加你所需要的包，如果你在这个设置里面找不到的话可以去命令行通过</a:t>
            </a:r>
            <a:r>
              <a:rPr lang="en-US" altLang="zh-CN" dirty="0"/>
              <a:t>pip install+</a:t>
            </a:r>
            <a:r>
              <a:rPr lang="zh-CN" altLang="en-US" dirty="0"/>
              <a:t>相应的包进行安装，有的包在进行安装的时候会提示不是用户安装，只需在后面加上杠杠</a:t>
            </a:r>
            <a:r>
              <a:rPr lang="en-US" altLang="zh-CN" dirty="0"/>
              <a:t>user</a:t>
            </a:r>
            <a:r>
              <a:rPr lang="zh-CN" altLang="en-US" dirty="0"/>
              <a:t>即可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B0D5-9DF4-4F17-BD3B-276C98E30BC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661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9A6A18E5-F6E6-49B6-AD22-C3AA52185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目前，</a:t>
            </a:r>
            <a:r>
              <a:rPr lang="en-US" altLang="zh-CN" dirty="0" err="1"/>
              <a:t>mysqldb</a:t>
            </a:r>
            <a:r>
              <a:rPr lang="zh-CN" altLang="en-US" dirty="0"/>
              <a:t>，</a:t>
            </a:r>
            <a:r>
              <a:rPr lang="en-US" altLang="zh-CN" dirty="0" err="1"/>
              <a:t>Pymysql,sqlalcharmy</a:t>
            </a:r>
            <a:r>
              <a:rPr lang="zh-CN" altLang="en-US" dirty="0"/>
              <a:t>等都是</a:t>
            </a:r>
            <a:r>
              <a:rPr lang="en-US" altLang="zh-CN" dirty="0"/>
              <a:t>python</a:t>
            </a:r>
            <a:r>
              <a:rPr lang="zh-CN" altLang="en-US" dirty="0"/>
              <a:t>操作数据库的方式，但是各有不同，我们刚开始的时候使用了</a:t>
            </a:r>
            <a:r>
              <a:rPr lang="en-US" altLang="zh-CN" dirty="0" err="1"/>
              <a:t>mysqldb</a:t>
            </a:r>
            <a:r>
              <a:rPr lang="zh-CN" altLang="en-US" dirty="0"/>
              <a:t>，但是报错，原因是他只支持</a:t>
            </a:r>
            <a:r>
              <a:rPr lang="en-US" altLang="zh-CN" dirty="0"/>
              <a:t>python2</a:t>
            </a:r>
            <a:r>
              <a:rPr lang="zh-CN" altLang="en-US" dirty="0"/>
              <a:t>版本，我的</a:t>
            </a:r>
            <a:r>
              <a:rPr lang="en-US" altLang="zh-CN" dirty="0"/>
              <a:t>python</a:t>
            </a:r>
            <a:r>
              <a:rPr lang="zh-CN" altLang="en-US" dirty="0"/>
              <a:t>是</a:t>
            </a:r>
            <a:r>
              <a:rPr lang="en-US" altLang="zh-CN" dirty="0"/>
              <a:t>3</a:t>
            </a:r>
            <a:r>
              <a:rPr lang="zh-CN" altLang="en-US" dirty="0"/>
              <a:t>版本，所以我们使用了</a:t>
            </a:r>
            <a:r>
              <a:rPr lang="en-US" altLang="zh-CN" dirty="0" err="1"/>
              <a:t>pymysql</a:t>
            </a:r>
            <a:r>
              <a:rPr lang="zh-CN" altLang="en-US" dirty="0"/>
              <a:t>解决了这个问题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49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B0D5-9DF4-4F17-BD3B-276C98E30BC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还是有缺点：要对每个</a:t>
            </a:r>
            <a:r>
              <a:rPr lang="en-US" altLang="zh-CN" dirty="0"/>
              <a:t>class</a:t>
            </a:r>
            <a:r>
              <a:rPr lang="zh-CN" altLang="en-US" dirty="0"/>
              <a:t>都要写一个</a:t>
            </a:r>
            <a:r>
              <a:rPr lang="en-US" altLang="zh-CN" dirty="0" err="1"/>
              <a:t>repr</a:t>
            </a:r>
            <a:r>
              <a:rPr lang="zh-CN" altLang="en-US" dirty="0"/>
              <a:t>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B0D5-9DF4-4F17-BD3B-276C98E30BC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1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2BB98AA-0AD1-436E-8148-EFD706A2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457"/>
            <a:ext cx="12192000" cy="5984543"/>
          </a:xfrm>
          <a:prstGeom prst="rect">
            <a:avLst/>
          </a:prstGeom>
          <a:solidFill>
            <a:srgbClr val="77BAE4"/>
          </a:soli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CD98B8-9F96-45AD-9C6D-2A47A0D60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20288D-940E-4807-9E71-50699B1C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AFCF5-3E2A-4AEF-995B-320EF4D4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63C9B-1D81-4A17-91EF-BF1DD061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FC7F0-8B70-48CD-A1A9-2E69B7AE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9B10B8-6EA8-4AAE-ABC4-31554F0E841F}"/>
              </a:ext>
            </a:extLst>
          </p:cNvPr>
          <p:cNvSpPr txBox="1"/>
          <p:nvPr/>
        </p:nvSpPr>
        <p:spPr>
          <a:xfrm>
            <a:off x="10479001" y="63563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289C7"/>
                </a:solidFill>
              </a:rPr>
              <a:t>上海电力大学</a:t>
            </a:r>
          </a:p>
        </p:txBody>
      </p:sp>
    </p:spTree>
    <p:extLst>
      <p:ext uri="{BB962C8B-B14F-4D97-AF65-F5344CB8AC3E}">
        <p14:creationId xmlns:p14="http://schemas.microsoft.com/office/powerpoint/2010/main" val="188875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6D5C13-F925-43BD-8FD2-CE0C59DF8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43176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1B107-0B30-48C7-AE11-70A340E4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1454CD-00FF-453A-B78B-AA7CA5EEB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2AAD2D-97B6-4E77-9EEA-CE2D7C5A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F1A2337-76A3-4F7C-A9C6-F8B75DFF6E21}"/>
              </a:ext>
            </a:extLst>
          </p:cNvPr>
          <p:cNvSpPr txBox="1">
            <a:spLocks/>
          </p:cNvSpPr>
          <p:nvPr/>
        </p:nvSpPr>
        <p:spPr>
          <a:xfrm>
            <a:off x="551596" y="136525"/>
            <a:ext cx="3316407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281C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31D7E22-4BF5-4821-A964-B8151894A2BC}"/>
              </a:ext>
            </a:extLst>
          </p:cNvPr>
          <p:cNvCxnSpPr>
            <a:cxnSpLocks/>
          </p:cNvCxnSpPr>
          <p:nvPr/>
        </p:nvCxnSpPr>
        <p:spPr>
          <a:xfrm>
            <a:off x="0" y="583489"/>
            <a:ext cx="12192000" cy="0"/>
          </a:xfrm>
          <a:prstGeom prst="line">
            <a:avLst/>
          </a:prstGeom>
          <a:ln>
            <a:solidFill>
              <a:srgbClr val="0182C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8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6BA7C4-CA5C-4A62-8BDC-761FB7539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30977" y="34563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288511-AA0B-4D49-B02F-24277D2C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F1F6D8-46A3-4F2B-A2AB-696E0CAE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03E59-3270-40DD-882B-FB1F2AC0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D045213-49D7-42A4-8707-A3707F00914F}"/>
              </a:ext>
            </a:extLst>
          </p:cNvPr>
          <p:cNvSpPr txBox="1">
            <a:spLocks/>
          </p:cNvSpPr>
          <p:nvPr/>
        </p:nvSpPr>
        <p:spPr>
          <a:xfrm>
            <a:off x="10097588" y="365125"/>
            <a:ext cx="974271" cy="5811838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281C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3D455D9-96D0-4B63-97BC-2D6F3379D760}"/>
              </a:ext>
            </a:extLst>
          </p:cNvPr>
          <p:cNvCxnSpPr>
            <a:cxnSpLocks/>
          </p:cNvCxnSpPr>
          <p:nvPr/>
        </p:nvCxnSpPr>
        <p:spPr>
          <a:xfrm>
            <a:off x="10097588" y="345637"/>
            <a:ext cx="0" cy="5811838"/>
          </a:xfrm>
          <a:prstGeom prst="line">
            <a:avLst/>
          </a:prstGeom>
          <a:ln>
            <a:solidFill>
              <a:srgbClr val="0182C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89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D5FBB-6492-42D0-AF5C-18336E26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136525"/>
            <a:ext cx="3316407" cy="544512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0281C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D3871-6009-4FDB-8523-12384659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518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FCEAA-28E7-448B-A8D8-C11A76A9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89B1FC-1005-44D7-923D-99B67CE6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4A393-CA6E-4FEA-BD94-99DE0359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551BD2E-905B-4C00-9376-78D1F52D4856}"/>
              </a:ext>
            </a:extLst>
          </p:cNvPr>
          <p:cNvCxnSpPr>
            <a:cxnSpLocks/>
          </p:cNvCxnSpPr>
          <p:nvPr/>
        </p:nvCxnSpPr>
        <p:spPr>
          <a:xfrm>
            <a:off x="0" y="583489"/>
            <a:ext cx="12192000" cy="0"/>
          </a:xfrm>
          <a:prstGeom prst="line">
            <a:avLst/>
          </a:prstGeom>
          <a:ln>
            <a:solidFill>
              <a:srgbClr val="0182C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94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B4654BF-BC9B-46A3-910B-76C159C4A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457"/>
            <a:ext cx="12192000" cy="5984543"/>
          </a:xfrm>
          <a:prstGeom prst="rect">
            <a:avLst/>
          </a:prstGeom>
          <a:solidFill>
            <a:srgbClr val="77BAE4"/>
          </a:solidFill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5E65C7-CE8B-4A8A-8745-BB8AD10ED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6E574-1560-454B-8874-24892DBB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67BFAF-17EB-42D4-8C7D-86AB804C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F1A11DF-590F-4CFD-B375-054643362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B2B46B26-534E-46E4-BBC0-520D106EF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3672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27A8C-DCDD-4DD5-BD39-D02045B05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30454"/>
            <a:ext cx="5013960" cy="51465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8029C5-3E36-4C53-9E00-3C7977E63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30454"/>
            <a:ext cx="5013960" cy="51465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BC2EE7-36FB-4CA1-8794-F79A7328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E66D73-2626-47C7-BDA5-091E2E1A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82A04A-FB2A-4D3E-B184-8A87582B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CF3F63A-27CD-482E-8BBE-48449D83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136525"/>
            <a:ext cx="3316407" cy="544512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0281C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313779-5DF8-446C-9BC8-6C3941AEB0E4}"/>
              </a:ext>
            </a:extLst>
          </p:cNvPr>
          <p:cNvCxnSpPr>
            <a:cxnSpLocks/>
          </p:cNvCxnSpPr>
          <p:nvPr/>
        </p:nvCxnSpPr>
        <p:spPr>
          <a:xfrm>
            <a:off x="0" y="583489"/>
            <a:ext cx="12192000" cy="0"/>
          </a:xfrm>
          <a:prstGeom prst="line">
            <a:avLst/>
          </a:prstGeom>
          <a:ln>
            <a:solidFill>
              <a:srgbClr val="0182C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750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3AE421-9A1D-4FA7-8744-56020C169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045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191C85-DEE9-45B6-9A95-BCC7458C1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5436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34A51B-C737-4426-8B1C-0D661FD25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03045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E59212-9BB5-4662-88BC-08F845C51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185436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304AAD-B729-4376-BD07-E3206034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C12557-3BC6-45DA-B369-2BE98D93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8E62DF-60C0-4FE5-9644-2B25EB71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6F28C2A-7B2E-496F-8D25-6FAC0E4E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136525"/>
            <a:ext cx="3316407" cy="544512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0281C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A171CB9-6D55-440E-95C9-E6F3A494C3FE}"/>
              </a:ext>
            </a:extLst>
          </p:cNvPr>
          <p:cNvCxnSpPr>
            <a:cxnSpLocks/>
          </p:cNvCxnSpPr>
          <p:nvPr/>
        </p:nvCxnSpPr>
        <p:spPr>
          <a:xfrm>
            <a:off x="0" y="583489"/>
            <a:ext cx="12192000" cy="0"/>
          </a:xfrm>
          <a:prstGeom prst="line">
            <a:avLst/>
          </a:prstGeom>
          <a:ln>
            <a:solidFill>
              <a:srgbClr val="0182C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8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E3850-A906-4106-9963-91BB6C4C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DB5879-51B5-4AC1-8542-93312C13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C72235-A985-4ED9-B391-B06C0FE1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2C5DAF-E9CA-4C8B-A6B5-14178EAC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60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B83688-94C6-4B2F-AC20-693B7A97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6123D6-6BFA-4EC6-B46A-9A6B0585C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4ED5E6-835F-44A9-B8D7-01992931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77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2081B7-4303-499D-83EE-CEECEEF9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F09936-5024-4FF2-A2AB-D8B64409B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B1E1EB-FF4B-4A8A-9C8A-743EAF47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DA411-D2F7-4D41-A42D-8CB85CA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907B11-C815-4477-B27A-3F2BD683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56160B1-2045-49FB-9467-A61AB9EB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85486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0281C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2A959EB-05C9-49BB-A25F-5609B5340257}"/>
              </a:ext>
            </a:extLst>
          </p:cNvPr>
          <p:cNvCxnSpPr>
            <a:cxnSpLocks/>
          </p:cNvCxnSpPr>
          <p:nvPr/>
        </p:nvCxnSpPr>
        <p:spPr>
          <a:xfrm flipV="1">
            <a:off x="836611" y="1583532"/>
            <a:ext cx="3932237" cy="29463"/>
          </a:xfrm>
          <a:prstGeom prst="line">
            <a:avLst/>
          </a:prstGeom>
          <a:ln>
            <a:solidFill>
              <a:srgbClr val="0182C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2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055A54-DECD-47A9-9777-BBBA4A2EC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35174D-03AE-4E53-B80E-98A356DF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C5A83C-7A93-4158-9330-D18F5F7B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590380-E40C-4702-8C43-DF470E2A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3288C-C005-42C1-8689-8BAF6DDC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085B441-1313-44A5-B963-DB9E7701F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85486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0281C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FF59F4F-CFEC-4F82-B3AA-AE5BE78C2DD4}"/>
              </a:ext>
            </a:extLst>
          </p:cNvPr>
          <p:cNvCxnSpPr>
            <a:cxnSpLocks/>
          </p:cNvCxnSpPr>
          <p:nvPr/>
        </p:nvCxnSpPr>
        <p:spPr>
          <a:xfrm flipV="1">
            <a:off x="836611" y="1583532"/>
            <a:ext cx="3932237" cy="29463"/>
          </a:xfrm>
          <a:prstGeom prst="line">
            <a:avLst/>
          </a:prstGeom>
          <a:ln>
            <a:solidFill>
              <a:srgbClr val="0182C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98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BEA126-2AF3-40B3-B317-1167665C68C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52"/>
          <a:stretch/>
        </p:blipFill>
        <p:spPr>
          <a:xfrm>
            <a:off x="143339" y="3037156"/>
            <a:ext cx="11905323" cy="36859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587830-1297-4751-A6CB-56DE74CE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4B5C5-E430-43C1-A739-284D3559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BFB8B4-8EDB-4C71-8938-C80D3753D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751FC-3726-4679-B630-6C6E63166C87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90BCE-9C4F-4A5F-8AA1-18F4B6924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B15B3E-EAFF-401A-A037-763AFBE10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10756-18C0-41EB-9FDA-CED5CA823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08DBDD-5BCB-46ED-838A-A9C1C872BA3E}"/>
              </a:ext>
            </a:extLst>
          </p:cNvPr>
          <p:cNvSpPr txBox="1"/>
          <p:nvPr/>
        </p:nvSpPr>
        <p:spPr>
          <a:xfrm>
            <a:off x="10479001" y="63563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289C7"/>
                </a:solidFill>
              </a:rPr>
              <a:t>上海电力大学</a:t>
            </a:r>
          </a:p>
        </p:txBody>
      </p:sp>
    </p:spTree>
    <p:extLst>
      <p:ext uri="{BB962C8B-B14F-4D97-AF65-F5344CB8AC3E}">
        <p14:creationId xmlns:p14="http://schemas.microsoft.com/office/powerpoint/2010/main" val="3033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BFC5E-4C92-4F40-9860-B05192403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电力台区经理管理系统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559090-67BF-4C04-A969-79993AFA58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方一新</a:t>
            </a:r>
            <a:r>
              <a:rPr lang="en-US" altLang="zh-CN" dirty="0"/>
              <a:t> </a:t>
            </a:r>
            <a:r>
              <a:rPr lang="zh-CN" altLang="en-US" dirty="0"/>
              <a:t>汤悦</a:t>
            </a:r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4755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F42B8-F4B4-49E4-A632-6C52BE28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遇到的问题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CFB20F-5A27-4A1C-AD7D-95FF5F9013A8}"/>
              </a:ext>
            </a:extLst>
          </p:cNvPr>
          <p:cNvSpPr/>
          <p:nvPr/>
        </p:nvSpPr>
        <p:spPr>
          <a:xfrm>
            <a:off x="817042" y="2274838"/>
            <a:ext cx="50567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/>
              <a:t>SQLAlchemy</a:t>
            </a:r>
            <a:r>
              <a:rPr lang="en-US" altLang="zh-CN" sz="2400" b="1" dirty="0"/>
              <a:t>:</a:t>
            </a:r>
            <a:r>
              <a:rPr lang="zh-CN" altLang="en-US" sz="2400" dirty="0"/>
              <a:t>一种既支持原生 </a:t>
            </a:r>
            <a:r>
              <a:rPr lang="en-US" altLang="zh-CN" sz="2400" dirty="0"/>
              <a:t>SQL</a:t>
            </a:r>
            <a:r>
              <a:rPr lang="zh-CN" altLang="en-US" sz="2400" dirty="0"/>
              <a:t>，又支持 </a:t>
            </a:r>
            <a:r>
              <a:rPr lang="en-US" altLang="zh-CN" sz="2400" dirty="0"/>
              <a:t>ORM </a:t>
            </a:r>
            <a:r>
              <a:rPr lang="zh-CN" altLang="en-US" sz="2400" dirty="0"/>
              <a:t>的工具，它是</a:t>
            </a:r>
            <a:r>
              <a:rPr lang="en-US" altLang="zh-CN" sz="2400" dirty="0"/>
              <a:t>SQL</a:t>
            </a:r>
            <a:r>
              <a:rPr lang="zh-CN" altLang="zh-CN" sz="2400" dirty="0"/>
              <a:t>工具包和对象关系映射器</a:t>
            </a:r>
            <a:r>
              <a:rPr lang="en-US" altLang="zh-CN" sz="2400" dirty="0"/>
              <a:t>, </a:t>
            </a:r>
            <a:r>
              <a:rPr lang="zh-CN" altLang="zh-CN" sz="2400" dirty="0"/>
              <a:t>是</a:t>
            </a:r>
            <a:r>
              <a:rPr lang="en-US" altLang="zh-CN" sz="2400" dirty="0"/>
              <a:t>flask</a:t>
            </a:r>
            <a:r>
              <a:rPr lang="zh-CN" altLang="zh-CN" sz="2400" dirty="0"/>
              <a:t>的</a:t>
            </a:r>
            <a:endParaRPr lang="en-US" altLang="zh-CN" sz="2400" dirty="0"/>
          </a:p>
          <a:p>
            <a:r>
              <a:rPr lang="zh-CN" altLang="zh-CN" sz="2400" dirty="0"/>
              <a:t>一个数据库</a:t>
            </a:r>
            <a:r>
              <a:rPr lang="en-US" altLang="zh-CN" sz="2400" dirty="0"/>
              <a:t>ORM</a:t>
            </a:r>
            <a:r>
              <a:rPr lang="zh-CN" altLang="zh-CN" sz="2400" dirty="0"/>
              <a:t>（对象关系映射）</a:t>
            </a:r>
            <a:r>
              <a:rPr lang="zh-CN" altLang="en-US" sz="2400" dirty="0"/>
              <a:t>，有了 </a:t>
            </a:r>
            <a:r>
              <a:rPr lang="en-US" altLang="zh-CN" sz="2400" dirty="0"/>
              <a:t>ORM </a:t>
            </a:r>
            <a:r>
              <a:rPr lang="zh-CN" altLang="en-US" sz="2400" dirty="0"/>
              <a:t>不再需要写 </a:t>
            </a:r>
            <a:r>
              <a:rPr lang="en-US" altLang="zh-CN" sz="2400" dirty="0"/>
              <a:t>SQL </a:t>
            </a:r>
            <a:r>
              <a:rPr lang="zh-CN" altLang="en-US" sz="2400" dirty="0"/>
              <a:t>语句，</a:t>
            </a:r>
            <a:r>
              <a:rPr lang="zh-CN" altLang="zh-CN" sz="2400" dirty="0"/>
              <a:t>封装了一系列对数据库的操作</a:t>
            </a:r>
            <a:r>
              <a:rPr lang="en-US" altLang="zh-CN" sz="2400" dirty="0"/>
              <a:t>API </a:t>
            </a:r>
            <a:endParaRPr lang="en-US" altLang="zh-CN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AF8BFC-1347-43F2-BD42-9D6D887DA378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后端：汤悦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E238B6-23C6-43FF-B436-09E44DC45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3766" y="1507049"/>
            <a:ext cx="5755310" cy="41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FE7131-0CCA-43B6-80A1-8B0C67E60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F7631E-F922-4AB5-B1B8-37FBEEF2C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前端 </a:t>
            </a:r>
            <a:r>
              <a:rPr lang="en-US" altLang="zh-CN" dirty="0"/>
              <a:t>+ </a:t>
            </a:r>
            <a:r>
              <a:rPr lang="zh-CN" altLang="en-US" dirty="0"/>
              <a:t>总体框架</a:t>
            </a:r>
            <a:endParaRPr lang="en-US" altLang="zh-CN" dirty="0"/>
          </a:p>
          <a:p>
            <a:r>
              <a:rPr lang="zh-CN" altLang="en-US" dirty="0"/>
              <a:t>负责人：方一新</a:t>
            </a:r>
          </a:p>
        </p:txBody>
      </p:sp>
    </p:spTree>
    <p:extLst>
      <p:ext uri="{BB962C8B-B14F-4D97-AF65-F5344CB8AC3E}">
        <p14:creationId xmlns:p14="http://schemas.microsoft.com/office/powerpoint/2010/main" val="75962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63DB2-84E7-4099-82E9-BEFFA3C4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  <a:r>
              <a:rPr lang="en-US" altLang="zh-CN" dirty="0"/>
              <a:t>——</a:t>
            </a:r>
            <a:r>
              <a:rPr lang="en-US" altLang="zh-CN" dirty="0" err="1"/>
              <a:t>axios</a:t>
            </a:r>
            <a:r>
              <a:rPr lang="zh-CN" altLang="en-US" dirty="0"/>
              <a:t>收发数据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2E0B1B-244D-45BD-87B7-4F8CB1F9A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27" y="765938"/>
            <a:ext cx="5023273" cy="3306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EDAD71-76A0-4251-B7B0-B732A054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1" y="4170678"/>
            <a:ext cx="5382704" cy="19754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679224-67F9-4576-B037-735110547D9F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总体框架：方一新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3DA26D-C0E6-4C9C-80EA-C9A726CF07E9}"/>
              </a:ext>
            </a:extLst>
          </p:cNvPr>
          <p:cNvSpPr txBox="1"/>
          <p:nvPr/>
        </p:nvSpPr>
        <p:spPr>
          <a:xfrm>
            <a:off x="411480" y="62945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99CD"/>
                </a:solidFill>
                <a:hlinkClick r:id="rId4" action="ppaction://hlinksldjump"/>
              </a:rPr>
              <a:t>返回</a:t>
            </a:r>
            <a:endParaRPr lang="zh-CN" altLang="en-US" dirty="0">
              <a:solidFill>
                <a:srgbClr val="3399CD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2715B9-A55E-48E1-BF4D-182E12EEB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0" y="4249486"/>
            <a:ext cx="5814588" cy="181781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C9C1412-6EF7-42A8-BEB8-6D649B558C87}"/>
              </a:ext>
            </a:extLst>
          </p:cNvPr>
          <p:cNvGrpSpPr/>
          <p:nvPr/>
        </p:nvGrpSpPr>
        <p:grpSpPr>
          <a:xfrm>
            <a:off x="6719393" y="1818260"/>
            <a:ext cx="4617720" cy="805495"/>
            <a:chOff x="3931920" y="4357527"/>
            <a:chExt cx="4617720" cy="805495"/>
          </a:xfrm>
        </p:grpSpPr>
        <p:sp>
          <p:nvSpPr>
            <p:cNvPr id="14" name="箭头: 左右 13">
              <a:extLst>
                <a:ext uri="{FF2B5EF4-FFF2-40B4-BE49-F238E27FC236}">
                  <a16:creationId xmlns:a16="http://schemas.microsoft.com/office/drawing/2014/main" id="{BAF54718-FD4A-409E-8728-582E5A92602E}"/>
                </a:ext>
              </a:extLst>
            </p:cNvPr>
            <p:cNvSpPr/>
            <p:nvPr/>
          </p:nvSpPr>
          <p:spPr>
            <a:xfrm>
              <a:off x="5074920" y="4388007"/>
              <a:ext cx="2331720" cy="759775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/>
                <a:t>Axios</a:t>
              </a:r>
              <a:endParaRPr lang="zh-CN" altLang="en-US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364715A-E2AE-4E05-95CA-EEF5C3B35B4F}"/>
                </a:ext>
              </a:extLst>
            </p:cNvPr>
            <p:cNvSpPr/>
            <p:nvPr/>
          </p:nvSpPr>
          <p:spPr>
            <a:xfrm>
              <a:off x="3931920" y="4357527"/>
              <a:ext cx="1143000" cy="8054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Vue</a:t>
              </a:r>
              <a:endParaRPr lang="zh-CN" altLang="en-US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EEC43EF-AF5E-46D0-BABC-C89403C6582C}"/>
                </a:ext>
              </a:extLst>
            </p:cNvPr>
            <p:cNvSpPr/>
            <p:nvPr/>
          </p:nvSpPr>
          <p:spPr>
            <a:xfrm>
              <a:off x="7406640" y="4357527"/>
              <a:ext cx="1143000" cy="8054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Flask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01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2A4C1-F70C-4D2C-887E-3F2A346A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734312"/>
            <a:ext cx="5681702" cy="5929592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500"/>
              </a:spcBef>
            </a:pPr>
            <a:r>
              <a:rPr lang="zh-CN" altLang="en-US" b="1" dirty="0"/>
              <a:t>跨域问题</a:t>
            </a:r>
            <a:endParaRPr lang="en-US" altLang="zh-CN" b="1" dirty="0"/>
          </a:p>
          <a:p>
            <a:pPr>
              <a:lnSpc>
                <a:spcPts val="2800"/>
              </a:lnSpc>
              <a:spcBef>
                <a:spcPts val="500"/>
              </a:spcBef>
            </a:pPr>
            <a:r>
              <a:rPr lang="zh-CN" altLang="en-US" dirty="0"/>
              <a:t>描述：最开始我们是在一台电脑上搭建前后端框架，分成两台电脑写的时候，会报右边的错误</a:t>
            </a:r>
            <a:endParaRPr lang="en-US" altLang="zh-CN" dirty="0"/>
          </a:p>
          <a:p>
            <a:pPr>
              <a:lnSpc>
                <a:spcPts val="2800"/>
              </a:lnSpc>
              <a:spcBef>
                <a:spcPts val="500"/>
              </a:spcBef>
            </a:pPr>
            <a:r>
              <a:rPr lang="zh-CN" altLang="en-US" dirty="0"/>
              <a:t>解决方法：</a:t>
            </a:r>
            <a:r>
              <a:rPr lang="en-US" altLang="zh-CN" b="1" dirty="0"/>
              <a:t>CORS</a:t>
            </a:r>
            <a:r>
              <a:rPr lang="zh-CN" altLang="en-US" b="1" dirty="0"/>
              <a:t>跨域</a:t>
            </a:r>
            <a:endParaRPr lang="en-US" altLang="zh-CN" b="1" dirty="0"/>
          </a:p>
          <a:p>
            <a:pPr>
              <a:lnSpc>
                <a:spcPts val="2800"/>
              </a:lnSpc>
              <a:spcBef>
                <a:spcPts val="500"/>
              </a:spcBef>
            </a:pPr>
            <a:r>
              <a:rPr lang="zh-CN" altLang="en-US" b="1" dirty="0"/>
              <a:t>本质是设置响应头</a:t>
            </a:r>
            <a:r>
              <a:rPr lang="en-US" altLang="zh-CN" b="1" dirty="0"/>
              <a:t>,</a:t>
            </a:r>
            <a:r>
              <a:rPr lang="zh-CN" altLang="en-US" b="1" dirty="0"/>
              <a:t>使得浏览器允许跨域请求</a:t>
            </a:r>
            <a:r>
              <a:rPr lang="en-US" altLang="zh-CN" b="1" dirty="0"/>
              <a:t>. </a:t>
            </a:r>
          </a:p>
          <a:p>
            <a:pPr>
              <a:lnSpc>
                <a:spcPts val="2800"/>
              </a:lnSpc>
              <a:spcBef>
                <a:spcPts val="500"/>
              </a:spcBef>
            </a:pPr>
            <a:r>
              <a:rPr lang="zh-CN" altLang="en-US" dirty="0"/>
              <a:t>前端代码不用修改</a:t>
            </a:r>
            <a:r>
              <a:rPr lang="en-US" altLang="zh-CN" dirty="0"/>
              <a:t>,</a:t>
            </a:r>
            <a:r>
              <a:rPr lang="zh-CN" altLang="en-US" dirty="0"/>
              <a:t>服务端代码需要修改</a:t>
            </a:r>
            <a:r>
              <a:rPr lang="en-US" altLang="zh-CN" dirty="0"/>
              <a:t>. </a:t>
            </a:r>
            <a:r>
              <a:rPr lang="zh-CN" altLang="en-US" dirty="0"/>
              <a:t>如果是简单请求的话在服务端加上个请求头 </a:t>
            </a:r>
            <a:r>
              <a:rPr lang="en-US" altLang="zh-CN" dirty="0"/>
              <a:t>.  </a:t>
            </a:r>
            <a:r>
              <a:rPr lang="zh-CN" altLang="en-US" dirty="0"/>
              <a:t>可以发送任意请求 </a:t>
            </a:r>
            <a:r>
              <a:rPr lang="en-US" altLang="zh-CN" dirty="0"/>
              <a:t>. </a:t>
            </a:r>
            <a:endParaRPr lang="en-US" altLang="zh-CN" b="1" dirty="0"/>
          </a:p>
          <a:p>
            <a:pPr>
              <a:lnSpc>
                <a:spcPts val="2800"/>
              </a:lnSpc>
              <a:spcBef>
                <a:spcPts val="500"/>
              </a:spcBef>
            </a:pPr>
            <a:r>
              <a:rPr lang="en-US" altLang="zh-CN" dirty="0"/>
              <a:t>CORS</a:t>
            </a:r>
            <a:r>
              <a:rPr lang="zh-CN" altLang="en-US" dirty="0"/>
              <a:t>的优点 </a:t>
            </a:r>
            <a:r>
              <a:rPr lang="en-US" altLang="zh-CN" dirty="0"/>
              <a:t>: </a:t>
            </a:r>
            <a:r>
              <a:rPr lang="zh-CN" altLang="en-US" dirty="0"/>
              <a:t>可以发任意请求</a:t>
            </a:r>
          </a:p>
          <a:p>
            <a:pPr>
              <a:lnSpc>
                <a:spcPts val="2800"/>
              </a:lnSpc>
              <a:spcBef>
                <a:spcPts val="500"/>
              </a:spcBef>
            </a:pPr>
            <a:r>
              <a:rPr lang="en-US" altLang="zh-CN" dirty="0"/>
              <a:t>CORS</a:t>
            </a:r>
            <a:r>
              <a:rPr lang="zh-CN" altLang="en-US" dirty="0"/>
              <a:t>的缺点 </a:t>
            </a:r>
            <a:r>
              <a:rPr lang="en-US" altLang="zh-CN" dirty="0"/>
              <a:t>: </a:t>
            </a:r>
            <a:r>
              <a:rPr lang="zh-CN" altLang="en-US" dirty="0"/>
              <a:t>首先是复杂请求的时候得先做个预检</a:t>
            </a:r>
            <a:r>
              <a:rPr lang="en-US" altLang="zh-CN" dirty="0"/>
              <a:t>,</a:t>
            </a:r>
            <a:r>
              <a:rPr lang="zh-CN" altLang="en-US" dirty="0"/>
              <a:t>再发真实请求</a:t>
            </a:r>
            <a:r>
              <a:rPr lang="en-US" altLang="zh-CN" dirty="0"/>
              <a:t>.</a:t>
            </a:r>
            <a:r>
              <a:rPr lang="zh-CN" altLang="en-US" dirty="0"/>
              <a:t>发了两次请求会有性能上的损耗 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979D1A-20CC-42F8-B763-923B7471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19" y="850253"/>
            <a:ext cx="5423807" cy="1556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8868AE-C1A5-408B-96AF-1E7A29BA7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08224"/>
            <a:ext cx="6276190" cy="86666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9182FDD-273D-41F0-BE38-20D7E489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36525"/>
            <a:ext cx="3317875" cy="544513"/>
          </a:xfrm>
        </p:spPr>
        <p:txBody>
          <a:bodyPr/>
          <a:lstStyle/>
          <a:p>
            <a:r>
              <a:rPr lang="zh-CN" altLang="en-US" dirty="0"/>
              <a:t>难点和思考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BACCA4-6DDC-4187-A211-8240A3A82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373" y="4052777"/>
            <a:ext cx="5599901" cy="19223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A2B17A2-6CB3-4216-AC6B-C11A20F39627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总体框架：方一新</a:t>
            </a:r>
          </a:p>
        </p:txBody>
      </p:sp>
    </p:spTree>
    <p:extLst>
      <p:ext uri="{BB962C8B-B14F-4D97-AF65-F5344CB8AC3E}">
        <p14:creationId xmlns:p14="http://schemas.microsoft.com/office/powerpoint/2010/main" val="963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A60B5-CBE8-4151-990F-98D26B29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难点和思考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C00E61-0040-41B0-A3AA-7CFB47131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776267"/>
            <a:ext cx="9857085" cy="19801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ts val="2400"/>
              </a:lnSpc>
              <a:spcBef>
                <a:spcPts val="0"/>
              </a:spcBef>
            </a:pPr>
            <a:r>
              <a:rPr lang="zh-CN" altLang="en-US" b="1" dirty="0"/>
              <a:t>将数据库的数据转化为</a:t>
            </a:r>
            <a:r>
              <a:rPr lang="en-US" altLang="zh-CN" b="1" dirty="0"/>
              <a:t>JSON</a:t>
            </a:r>
            <a:r>
              <a:rPr lang="zh-CN" altLang="en-US" b="1" dirty="0"/>
              <a:t>标准格式输出</a:t>
            </a:r>
            <a:endParaRPr lang="en-US" altLang="zh-CN" b="1" dirty="0"/>
          </a:p>
          <a:p>
            <a:pPr>
              <a:lnSpc>
                <a:spcPts val="2400"/>
              </a:lnSpc>
              <a:spcBef>
                <a:spcPts val="0"/>
              </a:spcBef>
            </a:pPr>
            <a:r>
              <a:rPr lang="zh-CN" altLang="en-US" dirty="0"/>
              <a:t>在前后端传输过程中，后端会返回一个</a:t>
            </a:r>
            <a:r>
              <a:rPr lang="en-US" altLang="zh-CN" dirty="0"/>
              <a:t>JSON</a:t>
            </a:r>
            <a:r>
              <a:rPr lang="zh-CN" altLang="en-US" dirty="0"/>
              <a:t>格式的数据（资源）给前端使用。这就要求我们</a:t>
            </a:r>
            <a:r>
              <a:rPr lang="en-US" altLang="zh-CN" dirty="0"/>
              <a:t>return</a:t>
            </a:r>
            <a:r>
              <a:rPr lang="zh-CN" altLang="en-US" dirty="0"/>
              <a:t>的数据是一个</a:t>
            </a:r>
            <a:r>
              <a:rPr lang="en-US" altLang="zh-CN" dirty="0" err="1"/>
              <a:t>dict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ts val="2400"/>
              </a:lnSpc>
              <a:spcBef>
                <a:spcPts val="0"/>
              </a:spcBef>
            </a:pPr>
            <a:r>
              <a:rPr lang="zh-CN" altLang="en-US" dirty="0"/>
              <a:t>而通过</a:t>
            </a:r>
            <a:r>
              <a:rPr lang="en-US" altLang="zh-CN" dirty="0"/>
              <a:t>flask-</a:t>
            </a:r>
            <a:r>
              <a:rPr lang="en-US" altLang="zh-CN" dirty="0" err="1"/>
              <a:t>SQLAlchemy</a:t>
            </a:r>
            <a:r>
              <a:rPr lang="zh-CN" altLang="en-US" dirty="0"/>
              <a:t>这一</a:t>
            </a:r>
            <a:r>
              <a:rPr lang="en-US" altLang="zh-CN" dirty="0"/>
              <a:t>ORM</a:t>
            </a:r>
            <a:r>
              <a:rPr lang="zh-CN" altLang="en-US" dirty="0"/>
              <a:t>工具所构建的数据库表模型，通过其语句所取出的数据通常是</a:t>
            </a:r>
            <a:r>
              <a:rPr lang="en-US" altLang="zh-CN" dirty="0"/>
              <a:t>object</a:t>
            </a:r>
            <a:r>
              <a:rPr lang="zh-CN" altLang="en-US" dirty="0"/>
              <a:t>类型的，这一类型并不能直接在方法中</a:t>
            </a:r>
            <a:r>
              <a:rPr lang="en-US" altLang="zh-CN" dirty="0"/>
              <a:t>return</a:t>
            </a:r>
            <a:r>
              <a:rPr lang="zh-CN" altLang="en-US" dirty="0"/>
              <a:t>返回一个</a:t>
            </a:r>
            <a:r>
              <a:rPr lang="en-US" altLang="zh-CN" dirty="0"/>
              <a:t>JSON</a:t>
            </a:r>
            <a:r>
              <a:rPr lang="zh-CN" altLang="en-US" dirty="0"/>
              <a:t>格式，因此需要先对从数据库中取出的数据进行</a:t>
            </a:r>
            <a:r>
              <a:rPr lang="zh-CN" altLang="en-US" b="1" dirty="0"/>
              <a:t>序列化</a:t>
            </a:r>
            <a:r>
              <a:rPr lang="zh-CN" altLang="en-US" dirty="0"/>
              <a:t>，然后再</a:t>
            </a:r>
            <a:r>
              <a:rPr lang="en-US" altLang="zh-CN" dirty="0"/>
              <a:t>return</a:t>
            </a:r>
            <a:r>
              <a:rPr lang="zh-CN" altLang="en-US" dirty="0"/>
              <a:t>给前端。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4970AD-BEA0-44ED-9B23-D4D3591EE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22"/>
          <a:stretch/>
        </p:blipFill>
        <p:spPr>
          <a:xfrm>
            <a:off x="1338514" y="2948239"/>
            <a:ext cx="8723299" cy="33874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3A27A6-4874-448E-84BA-DAA0D23CE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35" y="2756452"/>
            <a:ext cx="7547781" cy="38961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B01367-B428-46CB-8EE3-014865B94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48"/>
          <a:stretch/>
        </p:blipFill>
        <p:spPr>
          <a:xfrm>
            <a:off x="1285953" y="4771661"/>
            <a:ext cx="6837344" cy="19067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0E5075-0B41-4579-944E-2811E10D8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381" y="2756452"/>
            <a:ext cx="4253211" cy="31688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D04BE9-12AE-4ADC-9251-B3FD5417A371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总体框架：方一新</a:t>
            </a:r>
          </a:p>
        </p:txBody>
      </p:sp>
    </p:spTree>
    <p:extLst>
      <p:ext uri="{BB962C8B-B14F-4D97-AF65-F5344CB8AC3E}">
        <p14:creationId xmlns:p14="http://schemas.microsoft.com/office/powerpoint/2010/main" val="41460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8E7A23-194B-47CB-A832-695B6BCBFA2F}"/>
              </a:ext>
            </a:extLst>
          </p:cNvPr>
          <p:cNvGrpSpPr/>
          <p:nvPr/>
        </p:nvGrpSpPr>
        <p:grpSpPr>
          <a:xfrm>
            <a:off x="3768834" y="4907032"/>
            <a:ext cx="3665221" cy="1280160"/>
            <a:chOff x="3768834" y="4907032"/>
            <a:chExt cx="3665221" cy="1280160"/>
          </a:xfrm>
        </p:grpSpPr>
        <p:sp>
          <p:nvSpPr>
            <p:cNvPr id="8" name="流程图: 多文档 7">
              <a:extLst>
                <a:ext uri="{FF2B5EF4-FFF2-40B4-BE49-F238E27FC236}">
                  <a16:creationId xmlns:a16="http://schemas.microsoft.com/office/drawing/2014/main" id="{46CBC1F7-1F5F-4EA8-93DF-E9FFE83E4FE4}"/>
                </a:ext>
              </a:extLst>
            </p:cNvPr>
            <p:cNvSpPr/>
            <p:nvPr/>
          </p:nvSpPr>
          <p:spPr>
            <a:xfrm>
              <a:off x="3768834" y="4907032"/>
              <a:ext cx="1600200" cy="1280160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Element UI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7E5BC5E-8852-4608-817F-DD432FC614C7}"/>
                </a:ext>
              </a:extLst>
            </p:cNvPr>
            <p:cNvSpPr/>
            <p:nvPr/>
          </p:nvSpPr>
          <p:spPr>
            <a:xfrm>
              <a:off x="6291055" y="5136744"/>
              <a:ext cx="1143000" cy="8054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Vue</a:t>
              </a:r>
              <a:endParaRPr lang="zh-CN" altLang="en-US" dirty="0"/>
            </a:p>
          </p:txBody>
        </p:sp>
        <p:sp>
          <p:nvSpPr>
            <p:cNvPr id="11" name="箭头: 左右 10">
              <a:extLst>
                <a:ext uri="{FF2B5EF4-FFF2-40B4-BE49-F238E27FC236}">
                  <a16:creationId xmlns:a16="http://schemas.microsoft.com/office/drawing/2014/main" id="{848B0D7C-D960-4187-B9E6-8CF2D65AEA87}"/>
                </a:ext>
              </a:extLst>
            </p:cNvPr>
            <p:cNvSpPr/>
            <p:nvPr/>
          </p:nvSpPr>
          <p:spPr>
            <a:xfrm>
              <a:off x="5235684" y="5136744"/>
              <a:ext cx="1055371" cy="759775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7861B24-809F-4518-A7A8-501707F9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  <a:r>
              <a:rPr lang="en-US" altLang="zh-CN" dirty="0"/>
              <a:t>——</a:t>
            </a:r>
            <a:r>
              <a:rPr lang="zh-CN" altLang="en-US" dirty="0"/>
              <a:t>前端路由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A6BDFB-A571-4B81-AFBD-CEBF0AA79975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前端：方一新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DC5779-02C3-4007-A9D1-75759B772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3" y="927195"/>
            <a:ext cx="10410825" cy="3313502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CF3337D-4B0B-4EA8-B5C2-2ECA6E6F7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368"/>
          <a:stretch/>
        </p:blipFill>
        <p:spPr>
          <a:xfrm>
            <a:off x="5235684" y="1721256"/>
            <a:ext cx="6798636" cy="41985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A68DAD-5781-4024-996A-8166C6E25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6" y="1950968"/>
            <a:ext cx="5739819" cy="39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1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06894-30F2-42E3-9B43-4169956E0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VUE Cannot read property 'filter' of undefined“</a:t>
            </a:r>
          </a:p>
          <a:p>
            <a:r>
              <a:rPr lang="zh-CN" altLang="en-US" dirty="0"/>
              <a:t>计划在</a:t>
            </a:r>
            <a:r>
              <a:rPr lang="en-US" altLang="zh-CN" dirty="0"/>
              <a:t>list</a:t>
            </a:r>
            <a:r>
              <a:rPr lang="zh-CN" altLang="en-US" dirty="0"/>
              <a:t>页面插入一个查询框，虽然能成功检索需要的数据，但是会报错如下。</a:t>
            </a:r>
            <a:endParaRPr lang="en-US" altLang="zh-CN" dirty="0"/>
          </a:p>
          <a:p>
            <a:r>
              <a:rPr lang="zh-CN" altLang="en-US" dirty="0"/>
              <a:t>实际上，是因为</a:t>
            </a:r>
            <a:r>
              <a:rPr lang="en-US" altLang="zh-CN" dirty="0"/>
              <a:t>el-table</a:t>
            </a:r>
            <a:r>
              <a:rPr lang="zh-CN" altLang="en-US" dirty="0"/>
              <a:t>中绑定的数据</a:t>
            </a:r>
            <a:r>
              <a:rPr lang="en-US" altLang="zh-CN" dirty="0" err="1"/>
              <a:t>areaList</a:t>
            </a:r>
            <a:r>
              <a:rPr lang="zh-CN" altLang="en-US" dirty="0"/>
              <a:t>数据来自查询，在后端还没有返回数据之前，控制台就会报</a:t>
            </a:r>
            <a:r>
              <a:rPr lang="en-US" altLang="zh-CN" dirty="0"/>
              <a:t>Cannot read property ‘xxx’ of undefined</a:t>
            </a:r>
            <a:r>
              <a:rPr lang="zh-CN" altLang="en-US" dirty="0"/>
              <a:t>的错误。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BE356B-70E1-4548-8CD3-5EC1BB99E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86" y="3614618"/>
            <a:ext cx="7066667" cy="312380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86331DE-EC77-4820-A427-F65A0EA6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136525"/>
            <a:ext cx="3316407" cy="544512"/>
          </a:xfrm>
        </p:spPr>
        <p:txBody>
          <a:bodyPr/>
          <a:lstStyle/>
          <a:p>
            <a:r>
              <a:rPr lang="zh-CN" altLang="en-US" dirty="0"/>
              <a:t>遇到的问题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574000-0128-4137-8732-0B35D1A8A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276" y="3932293"/>
            <a:ext cx="7209524" cy="2714286"/>
          </a:xfrm>
          <a:prstGeom prst="rect">
            <a:avLst/>
          </a:prstGeom>
        </p:spPr>
      </p:pic>
      <p:pic>
        <p:nvPicPr>
          <p:cNvPr id="7" name="Video_2019-12-02_212410">
            <a:hlinkClick r:id="" action="ppaction://media"/>
            <a:extLst>
              <a:ext uri="{FF2B5EF4-FFF2-40B4-BE49-F238E27FC236}">
                <a16:creationId xmlns:a16="http://schemas.microsoft.com/office/drawing/2014/main" id="{D5BB1B7C-B2B1-4630-94E0-9A6B0C09D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6786" y="2332093"/>
            <a:ext cx="9867900" cy="3200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0F414F-39BC-4EA5-9159-A5E296631542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前端：方一新</a:t>
            </a:r>
          </a:p>
        </p:txBody>
      </p:sp>
    </p:spTree>
    <p:extLst>
      <p:ext uri="{BB962C8B-B14F-4D97-AF65-F5344CB8AC3E}">
        <p14:creationId xmlns:p14="http://schemas.microsoft.com/office/powerpoint/2010/main" val="97866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9B5DAFE-7A4E-44AA-83D0-6EEE6104A31D}"/>
              </a:ext>
            </a:extLst>
          </p:cNvPr>
          <p:cNvGrpSpPr/>
          <p:nvPr/>
        </p:nvGrpSpPr>
        <p:grpSpPr>
          <a:xfrm>
            <a:off x="6216796" y="5383396"/>
            <a:ext cx="3665221" cy="1280160"/>
            <a:chOff x="3768834" y="4907032"/>
            <a:chExt cx="3665221" cy="1280160"/>
          </a:xfrm>
        </p:grpSpPr>
        <p:sp>
          <p:nvSpPr>
            <p:cNvPr id="9" name="流程图: 多文档 8">
              <a:extLst>
                <a:ext uri="{FF2B5EF4-FFF2-40B4-BE49-F238E27FC236}">
                  <a16:creationId xmlns:a16="http://schemas.microsoft.com/office/drawing/2014/main" id="{7E8D8F52-4381-4806-9CD1-900AE4B6C009}"/>
                </a:ext>
              </a:extLst>
            </p:cNvPr>
            <p:cNvSpPr/>
            <p:nvPr/>
          </p:nvSpPr>
          <p:spPr>
            <a:xfrm>
              <a:off x="3768834" y="4907032"/>
              <a:ext cx="1600200" cy="1280160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/>
                <a:t>Echarts</a:t>
              </a:r>
              <a:endParaRPr lang="zh-CN" altLang="en-US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7587492-7B3E-4626-BCBC-665FF95F0960}"/>
                </a:ext>
              </a:extLst>
            </p:cNvPr>
            <p:cNvSpPr/>
            <p:nvPr/>
          </p:nvSpPr>
          <p:spPr>
            <a:xfrm>
              <a:off x="6291055" y="5136744"/>
              <a:ext cx="1143000" cy="8054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Vue</a:t>
              </a:r>
              <a:endParaRPr lang="zh-CN" altLang="en-US" dirty="0"/>
            </a:p>
          </p:txBody>
        </p:sp>
        <p:sp>
          <p:nvSpPr>
            <p:cNvPr id="11" name="箭头: 左右 10">
              <a:extLst>
                <a:ext uri="{FF2B5EF4-FFF2-40B4-BE49-F238E27FC236}">
                  <a16:creationId xmlns:a16="http://schemas.microsoft.com/office/drawing/2014/main" id="{0403D81A-EAFE-4930-AD0D-D766F40EDF34}"/>
                </a:ext>
              </a:extLst>
            </p:cNvPr>
            <p:cNvSpPr/>
            <p:nvPr/>
          </p:nvSpPr>
          <p:spPr>
            <a:xfrm>
              <a:off x="5235684" y="5136744"/>
              <a:ext cx="1055371" cy="759775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70FEBF7-4D5E-4B7A-96A6-08854017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136525"/>
            <a:ext cx="4908300" cy="544512"/>
          </a:xfrm>
        </p:spPr>
        <p:txBody>
          <a:bodyPr/>
          <a:lstStyle/>
          <a:p>
            <a:r>
              <a:rPr lang="zh-CN" altLang="en-US" dirty="0"/>
              <a:t>核心代码</a:t>
            </a:r>
            <a:r>
              <a:rPr lang="en-US" altLang="zh-CN" dirty="0"/>
              <a:t>——</a:t>
            </a:r>
            <a:r>
              <a:rPr lang="zh-CN" altLang="en-US" dirty="0"/>
              <a:t>数据分析</a:t>
            </a:r>
            <a:r>
              <a:rPr lang="en-US" altLang="zh-CN" dirty="0"/>
              <a:t>+</a:t>
            </a:r>
            <a:r>
              <a:rPr lang="en-US" altLang="zh-CN" dirty="0" err="1"/>
              <a:t>Echats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55AB04-33E7-4BD6-B946-7FA077CFAA41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前端：方一新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D2603F61-00DC-4DBB-8124-506097A37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078" y="1298471"/>
            <a:ext cx="9759843" cy="38168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E80A14-613D-4DF8-8BFB-E25E07CF5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4"/>
          <a:stretch/>
        </p:blipFill>
        <p:spPr>
          <a:xfrm>
            <a:off x="6216796" y="772837"/>
            <a:ext cx="5292675" cy="24752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BB821C-F6BD-447A-A301-EDB09EE43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961" y="3332739"/>
            <a:ext cx="5297388" cy="26907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E24F2D-A417-47AC-807B-5831035AF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65" y="1018679"/>
            <a:ext cx="7513341" cy="485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77B77DE-60AB-41CE-8152-1865ABD26188}"/>
              </a:ext>
            </a:extLst>
          </p:cNvPr>
          <p:cNvGrpSpPr/>
          <p:nvPr/>
        </p:nvGrpSpPr>
        <p:grpSpPr>
          <a:xfrm>
            <a:off x="6569598" y="5505804"/>
            <a:ext cx="3665221" cy="1280160"/>
            <a:chOff x="3768834" y="4907032"/>
            <a:chExt cx="3665221" cy="1280160"/>
          </a:xfrm>
        </p:grpSpPr>
        <p:sp>
          <p:nvSpPr>
            <p:cNvPr id="10" name="流程图: 多文档 9">
              <a:extLst>
                <a:ext uri="{FF2B5EF4-FFF2-40B4-BE49-F238E27FC236}">
                  <a16:creationId xmlns:a16="http://schemas.microsoft.com/office/drawing/2014/main" id="{8B178991-013A-43F4-8135-D336801728CF}"/>
                </a:ext>
              </a:extLst>
            </p:cNvPr>
            <p:cNvSpPr/>
            <p:nvPr/>
          </p:nvSpPr>
          <p:spPr>
            <a:xfrm>
              <a:off x="3768834" y="4907032"/>
              <a:ext cx="1600200" cy="1280160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/>
                <a:t>Echarts</a:t>
              </a:r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7E60E04-1660-49C5-BF8B-2020960A95B2}"/>
                </a:ext>
              </a:extLst>
            </p:cNvPr>
            <p:cNvSpPr/>
            <p:nvPr/>
          </p:nvSpPr>
          <p:spPr>
            <a:xfrm>
              <a:off x="6291055" y="5136744"/>
              <a:ext cx="1143000" cy="8054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Vue</a:t>
              </a:r>
              <a:endParaRPr lang="zh-CN" altLang="en-US" dirty="0"/>
            </a:p>
          </p:txBody>
        </p:sp>
        <p:sp>
          <p:nvSpPr>
            <p:cNvPr id="12" name="箭头: 左右 11">
              <a:extLst>
                <a:ext uri="{FF2B5EF4-FFF2-40B4-BE49-F238E27FC236}">
                  <a16:creationId xmlns:a16="http://schemas.microsoft.com/office/drawing/2014/main" id="{33DB1FF6-62E2-44DD-A4F2-BEC7E7BD4E03}"/>
                </a:ext>
              </a:extLst>
            </p:cNvPr>
            <p:cNvSpPr/>
            <p:nvPr/>
          </p:nvSpPr>
          <p:spPr>
            <a:xfrm>
              <a:off x="5235684" y="5136744"/>
              <a:ext cx="1055371" cy="759775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13BAB2-78CC-4700-A29E-74728C0DF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62" y="905376"/>
            <a:ext cx="8059275" cy="4191585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325081F-8346-4E25-8452-2AA86B1F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36525"/>
            <a:ext cx="4670494" cy="544513"/>
          </a:xfrm>
        </p:spPr>
        <p:txBody>
          <a:bodyPr/>
          <a:lstStyle/>
          <a:p>
            <a:r>
              <a:rPr lang="zh-CN" altLang="en-US" dirty="0"/>
              <a:t>核心代码</a:t>
            </a:r>
            <a:r>
              <a:rPr lang="en-US" altLang="zh-CN" dirty="0"/>
              <a:t>——</a:t>
            </a:r>
            <a:r>
              <a:rPr lang="zh-CN" altLang="en-US" dirty="0"/>
              <a:t>数据分析</a:t>
            </a:r>
            <a:r>
              <a:rPr lang="en-US" altLang="zh-CN" dirty="0"/>
              <a:t>+</a:t>
            </a:r>
            <a:r>
              <a:rPr lang="en-US" altLang="zh-CN" dirty="0" err="1"/>
              <a:t>Echats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75CE00-7449-4ACA-9752-D7126C9E6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28" y="1352196"/>
            <a:ext cx="9407952" cy="46004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5E08D1-46B9-4164-A569-EB55572ECB45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前端：方一新</a:t>
            </a:r>
          </a:p>
        </p:txBody>
      </p:sp>
    </p:spTree>
    <p:extLst>
      <p:ext uri="{BB962C8B-B14F-4D97-AF65-F5344CB8AC3E}">
        <p14:creationId xmlns:p14="http://schemas.microsoft.com/office/powerpoint/2010/main" val="273006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FE7131-0CCA-43B6-80A1-8B0C67E60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代码演示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F7631E-F922-4AB5-B1B8-37FBEEF2C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14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F9F72-8994-4AEE-BCCC-38DF255D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136525"/>
            <a:ext cx="3316407" cy="544512"/>
          </a:xfrm>
        </p:spPr>
        <p:txBody>
          <a:bodyPr/>
          <a:lstStyle/>
          <a:p>
            <a:r>
              <a:rPr lang="zh-CN" altLang="en-US" dirty="0"/>
              <a:t>分工介绍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FB59-A545-429E-808F-2700E683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1029" y="1276334"/>
            <a:ext cx="8666871" cy="4305331"/>
          </a:xfrm>
        </p:spPr>
        <p:txBody>
          <a:bodyPr/>
          <a:lstStyle/>
          <a:p>
            <a:r>
              <a:rPr lang="zh-CN" altLang="en-US" dirty="0"/>
              <a:t>准备：</a:t>
            </a:r>
            <a:endParaRPr lang="en-US" altLang="zh-CN" dirty="0"/>
          </a:p>
          <a:p>
            <a:pPr lvl="2"/>
            <a:r>
              <a:rPr lang="zh-CN" altLang="en-US" dirty="0"/>
              <a:t>方一新：总体框架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zh-CN" altLang="en-US" dirty="0"/>
              <a:t>前期：</a:t>
            </a:r>
            <a:endParaRPr lang="en-US" altLang="zh-CN" dirty="0"/>
          </a:p>
          <a:p>
            <a:pPr lvl="2"/>
            <a:r>
              <a:rPr lang="zh-CN" altLang="en-US" dirty="0"/>
              <a:t>方一新：前端</a:t>
            </a:r>
            <a:endParaRPr lang="en-US" altLang="zh-CN" dirty="0"/>
          </a:p>
          <a:p>
            <a:pPr lvl="2"/>
            <a:r>
              <a:rPr lang="zh-CN" altLang="en-US" dirty="0"/>
              <a:t>汤    悦：后端</a:t>
            </a:r>
            <a:r>
              <a:rPr lang="en-US" altLang="zh-CN" dirty="0"/>
              <a:t>+</a:t>
            </a:r>
            <a:r>
              <a:rPr lang="zh-CN" altLang="en-US" dirty="0"/>
              <a:t>数据库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zh-CN" altLang="en-US" dirty="0"/>
              <a:t>后期</a:t>
            </a:r>
            <a:endParaRPr lang="en-US" altLang="zh-CN" dirty="0"/>
          </a:p>
          <a:p>
            <a:pPr lvl="2"/>
            <a:r>
              <a:rPr lang="zh-CN" altLang="en-US" dirty="0"/>
              <a:t>方一新：</a:t>
            </a:r>
            <a:r>
              <a:rPr lang="en-US" altLang="zh-CN" dirty="0"/>
              <a:t>Element UI + </a:t>
            </a:r>
            <a:r>
              <a:rPr lang="en-US" altLang="zh-CN" dirty="0" err="1"/>
              <a:t>Echarts</a:t>
            </a:r>
            <a:endParaRPr lang="en-US" altLang="zh-CN" dirty="0"/>
          </a:p>
          <a:p>
            <a:pPr lvl="2"/>
            <a:r>
              <a:rPr lang="zh-CN" altLang="en-US" dirty="0"/>
              <a:t>汤    悦：数据分析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A470BC8A-DFC6-4020-B6E7-5C711A27E0BB}"/>
              </a:ext>
            </a:extLst>
          </p:cNvPr>
          <p:cNvSpPr/>
          <p:nvPr/>
        </p:nvSpPr>
        <p:spPr>
          <a:xfrm>
            <a:off x="1838569" y="1013429"/>
            <a:ext cx="742460" cy="4831142"/>
          </a:xfrm>
          <a:prstGeom prst="downArrow">
            <a:avLst/>
          </a:prstGeom>
          <a:gradFill flip="none" rotWithShape="1">
            <a:gsLst>
              <a:gs pos="31000">
                <a:srgbClr val="5FAEDD"/>
              </a:gs>
              <a:gs pos="100000">
                <a:schemeClr val="accent5">
                  <a:lumMod val="20000"/>
                  <a:lumOff val="80000"/>
                </a:schemeClr>
              </a:gs>
              <a:gs pos="61000">
                <a:srgbClr val="97C3E2"/>
              </a:gs>
              <a:gs pos="0">
                <a:srgbClr val="11A2D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40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85B227-41D0-4F6C-BF2B-B76351A2D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BD83AE5-8038-40F0-ABE3-508DBADF5F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5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F107E-F743-4B65-9597-7114AD81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  <a:r>
              <a:rPr lang="en-US" altLang="zh-CN" dirty="0"/>
              <a:t>——</a:t>
            </a:r>
            <a:r>
              <a:rPr lang="zh-CN" altLang="en-US" dirty="0"/>
              <a:t>修改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D08A866-DA35-4905-9120-0626875A5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52" y="921706"/>
            <a:ext cx="4600575" cy="354330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661957-460C-4747-A8A6-BB46BD628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73" y="2171386"/>
            <a:ext cx="6704762" cy="3838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F83490-A0F2-4985-9F7C-22DC45916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283" y="921706"/>
            <a:ext cx="2580952" cy="1161905"/>
          </a:xfrm>
          <a:prstGeom prst="rect">
            <a:avLst/>
          </a:prstGeom>
        </p:spPr>
      </p:pic>
      <p:pic>
        <p:nvPicPr>
          <p:cNvPr id="12" name="Video_2019-12-02_223801">
            <a:hlinkClick r:id="" action="ppaction://media"/>
            <a:extLst>
              <a:ext uri="{FF2B5EF4-FFF2-40B4-BE49-F238E27FC236}">
                <a16:creationId xmlns:a16="http://schemas.microsoft.com/office/drawing/2014/main" id="{D2DC28A1-795E-4C5F-ADF1-34202F5929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7750" y="1056481"/>
            <a:ext cx="100965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D86B1A4-DDDE-4ACA-B11F-1A66881E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908" y="986124"/>
            <a:ext cx="4838095" cy="45809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D231738-B464-40DB-8F09-0B43E6D3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  <a:r>
              <a:rPr lang="en-US" altLang="zh-CN" dirty="0"/>
              <a:t>——</a:t>
            </a:r>
            <a:r>
              <a:rPr lang="zh-CN" altLang="en-US" dirty="0"/>
              <a:t>增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F07801-E3D0-4A7A-9F11-1AE92D17B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173321"/>
            <a:ext cx="4400550" cy="3381375"/>
          </a:xfrm>
        </p:spPr>
      </p:pic>
      <p:pic>
        <p:nvPicPr>
          <p:cNvPr id="4" name="Video_2019-12-02_212103">
            <a:hlinkClick r:id="" action="ppaction://media"/>
            <a:extLst>
              <a:ext uri="{FF2B5EF4-FFF2-40B4-BE49-F238E27FC236}">
                <a16:creationId xmlns:a16="http://schemas.microsoft.com/office/drawing/2014/main" id="{D4C51DAD-C496-4C5F-B480-C234EFBD8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050" y="2208688"/>
            <a:ext cx="9867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5FF1-F6BF-4C31-868A-C1F14810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  <a:r>
              <a:rPr lang="en-US" altLang="zh-CN" dirty="0"/>
              <a:t>——</a:t>
            </a:r>
            <a:r>
              <a:rPr lang="zh-CN" altLang="en-US" dirty="0"/>
              <a:t>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CA6AD5-4424-40E9-9817-61E1AB4C3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52" y="1049241"/>
            <a:ext cx="5667375" cy="2686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B4F937-F6DF-4E04-9F5E-A83D90DFB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964" y="2182910"/>
            <a:ext cx="4380952" cy="1552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87F1A8-21F4-4719-AD5B-70F2257F4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47" y="3937485"/>
            <a:ext cx="10561905" cy="942857"/>
          </a:xfrm>
          <a:prstGeom prst="rect">
            <a:avLst/>
          </a:prstGeom>
        </p:spPr>
      </p:pic>
      <p:pic>
        <p:nvPicPr>
          <p:cNvPr id="4" name="Video_2019-12-02_224949">
            <a:hlinkClick r:id="" action="ppaction://media"/>
            <a:extLst>
              <a:ext uri="{FF2B5EF4-FFF2-40B4-BE49-F238E27FC236}">
                <a16:creationId xmlns:a16="http://schemas.microsoft.com/office/drawing/2014/main" id="{50C6DDD1-BB1A-4D22-B4C4-B842CFADF5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6202" y="1129031"/>
            <a:ext cx="9156700" cy="4351338"/>
          </a:xfrm>
        </p:spPr>
      </p:pic>
    </p:spTree>
    <p:extLst>
      <p:ext uri="{BB962C8B-B14F-4D97-AF65-F5344CB8AC3E}">
        <p14:creationId xmlns:p14="http://schemas.microsoft.com/office/powerpoint/2010/main" val="18777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75570-D3F8-4F0C-86FF-5D5CD17B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5185"/>
            <a:ext cx="10607040" cy="112381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/>
              <a:t>设置导航菜单的时候报错</a:t>
            </a:r>
            <a:endParaRPr lang="en-US" altLang="zh-CN" b="1" dirty="0"/>
          </a:p>
          <a:p>
            <a:r>
              <a:rPr lang="en-US" altLang="zh-CN" dirty="0"/>
              <a:t> Invalid prop: type check failed for prop “router”. Expected Boolean, got String with value “true”.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437703-338A-4EF6-B4C2-2B88504F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39" y="1775654"/>
            <a:ext cx="7228571" cy="1123810"/>
          </a:xfrm>
          <a:prstGeom prst="rect">
            <a:avLst/>
          </a:prstGeom>
        </p:spPr>
      </p:pic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FD7A53C-0319-4DB7-A028-FE3554D0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48231"/>
            <a:ext cx="1076325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95F85E-1423-452B-BF9F-30852D461EDB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前端：方一新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9FAE7F-4F0E-49BD-AC64-74399AF4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21" y="3863773"/>
            <a:ext cx="4542857" cy="2914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98209-2AA8-4CFD-AB33-A653E33F6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49933"/>
            <a:ext cx="4590476" cy="296190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038BC471-A457-4918-9ADB-16B27F5A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136525"/>
            <a:ext cx="3316407" cy="544512"/>
          </a:xfrm>
        </p:spPr>
        <p:txBody>
          <a:bodyPr/>
          <a:lstStyle/>
          <a:p>
            <a:r>
              <a:rPr lang="zh-CN" altLang="en-US" dirty="0"/>
              <a:t>难点和思考</a:t>
            </a:r>
          </a:p>
        </p:txBody>
      </p:sp>
    </p:spTree>
    <p:extLst>
      <p:ext uri="{BB962C8B-B14F-4D97-AF65-F5344CB8AC3E}">
        <p14:creationId xmlns:p14="http://schemas.microsoft.com/office/powerpoint/2010/main" val="103618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8B28D-2EB3-47AE-9887-522343E3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36B4A-C2A0-45E2-A090-E8D51D7A2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945"/>
            <a:ext cx="10515600" cy="185705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项目技术：</a:t>
            </a:r>
            <a:r>
              <a:rPr lang="en-US" altLang="zh-CN" b="1" dirty="0"/>
              <a:t>Vue + </a:t>
            </a:r>
            <a:r>
              <a:rPr lang="en-US" altLang="zh-CN" b="1" dirty="0" err="1"/>
              <a:t>Axios</a:t>
            </a:r>
            <a:r>
              <a:rPr lang="en-US" altLang="zh-CN" b="1" dirty="0"/>
              <a:t> + Flask + </a:t>
            </a:r>
            <a:r>
              <a:rPr lang="en-US" altLang="zh-CN" b="1" dirty="0" err="1"/>
              <a:t>mySQL</a:t>
            </a:r>
            <a:r>
              <a:rPr lang="en-US" altLang="zh-CN" b="1" dirty="0"/>
              <a:t> </a:t>
            </a:r>
          </a:p>
          <a:p>
            <a:r>
              <a:rPr lang="zh-CN" altLang="zh-CN" dirty="0"/>
              <a:t>前端</a:t>
            </a:r>
            <a:r>
              <a:rPr lang="zh-CN" altLang="en-US" dirty="0"/>
              <a:t>采用</a:t>
            </a:r>
            <a:r>
              <a:rPr lang="en-US" altLang="zh-CN" dirty="0"/>
              <a:t>Vue.js</a:t>
            </a:r>
            <a:r>
              <a:rPr lang="zh-CN" altLang="en-US" dirty="0"/>
              <a:t>一种前沿的渐进式、轻量级、组件化、友好</a:t>
            </a:r>
            <a:r>
              <a:rPr lang="en-US" altLang="zh-CN" dirty="0"/>
              <a:t>API</a:t>
            </a:r>
            <a:r>
              <a:rPr lang="zh-CN" altLang="en-US" dirty="0"/>
              <a:t>的</a:t>
            </a:r>
            <a:r>
              <a:rPr lang="en-US" altLang="zh-CN" dirty="0"/>
              <a:t>JS</a:t>
            </a:r>
            <a:r>
              <a:rPr lang="zh-CN" altLang="en-US" dirty="0"/>
              <a:t>框架。</a:t>
            </a:r>
            <a:r>
              <a:rPr lang="en-US" altLang="zh-CN" dirty="0"/>
              <a:t>Vue</a:t>
            </a:r>
            <a:r>
              <a:rPr lang="zh-CN" altLang="en-US" dirty="0"/>
              <a:t>的设计模式位是前沿的</a:t>
            </a:r>
            <a:r>
              <a:rPr lang="en-US" altLang="zh-CN" dirty="0"/>
              <a:t>MVVM</a:t>
            </a:r>
            <a:r>
              <a:rPr lang="zh-CN" altLang="en-US" dirty="0"/>
              <a:t>模式，系统界面</a:t>
            </a:r>
            <a:r>
              <a:rPr lang="en-US" altLang="zh-CN" dirty="0"/>
              <a:t>UI</a:t>
            </a:r>
            <a:r>
              <a:rPr lang="zh-CN" altLang="en-US" dirty="0"/>
              <a:t>采用的是以</a:t>
            </a:r>
            <a:r>
              <a:rPr lang="en-US" altLang="zh-CN" dirty="0"/>
              <a:t>VUE</a:t>
            </a:r>
            <a:r>
              <a:rPr lang="zh-CN" altLang="en-US" dirty="0"/>
              <a:t>为基础的</a:t>
            </a:r>
            <a:r>
              <a:rPr lang="en-US" altLang="zh-CN" dirty="0"/>
              <a:t>Element UI</a:t>
            </a:r>
            <a:r>
              <a:rPr lang="zh-CN" altLang="en-US" dirty="0"/>
              <a:t>。后端</a:t>
            </a:r>
            <a:r>
              <a:rPr lang="en-US" altLang="zh-CN" dirty="0"/>
              <a:t>Flask</a:t>
            </a:r>
            <a:r>
              <a:rPr lang="zh-CN" altLang="en-US" dirty="0"/>
              <a:t>也是一种轻量级框架，便于开发。前后端通信依靠</a:t>
            </a:r>
            <a:r>
              <a:rPr lang="en-US" altLang="zh-CN" dirty="0" err="1"/>
              <a:t>Axios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A1EA57B-8E60-4A70-877D-35D8C55B5E3F}"/>
              </a:ext>
            </a:extLst>
          </p:cNvPr>
          <p:cNvGrpSpPr/>
          <p:nvPr/>
        </p:nvGrpSpPr>
        <p:grpSpPr>
          <a:xfrm>
            <a:off x="1013459" y="4112574"/>
            <a:ext cx="9792128" cy="1310641"/>
            <a:chOff x="1409699" y="4097334"/>
            <a:chExt cx="9792128" cy="1310641"/>
          </a:xfrm>
        </p:grpSpPr>
        <p:sp>
          <p:nvSpPr>
            <p:cNvPr id="4" name="流程图: 磁盘 3">
              <a:extLst>
                <a:ext uri="{FF2B5EF4-FFF2-40B4-BE49-F238E27FC236}">
                  <a16:creationId xmlns:a16="http://schemas.microsoft.com/office/drawing/2014/main" id="{14547BB9-36C2-44BF-ABA7-B073F601156C}"/>
                </a:ext>
              </a:extLst>
            </p:cNvPr>
            <p:cNvSpPr/>
            <p:nvPr/>
          </p:nvSpPr>
          <p:spPr>
            <a:xfrm>
              <a:off x="9601627" y="4097334"/>
              <a:ext cx="1600200" cy="1280160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/>
                <a:t>mySQL</a:t>
              </a:r>
              <a:endParaRPr lang="zh-CN" altLang="en-US" dirty="0"/>
            </a:p>
          </p:txBody>
        </p:sp>
        <p:sp>
          <p:nvSpPr>
            <p:cNvPr id="5" name="流程图: 多文档 4">
              <a:extLst>
                <a:ext uri="{FF2B5EF4-FFF2-40B4-BE49-F238E27FC236}">
                  <a16:creationId xmlns:a16="http://schemas.microsoft.com/office/drawing/2014/main" id="{0879D7C3-8CF7-42AC-864E-12D2182E5F09}"/>
                </a:ext>
              </a:extLst>
            </p:cNvPr>
            <p:cNvSpPr/>
            <p:nvPr/>
          </p:nvSpPr>
          <p:spPr>
            <a:xfrm>
              <a:off x="1409699" y="4127815"/>
              <a:ext cx="1600200" cy="1280160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Element UI</a:t>
              </a:r>
            </a:p>
            <a:p>
              <a:pPr algn="ctr"/>
              <a:r>
                <a:rPr lang="en-US" altLang="zh-CN" b="1" dirty="0" err="1"/>
                <a:t>Echarts</a:t>
              </a:r>
              <a:endParaRPr lang="zh-CN" altLang="en-US" dirty="0"/>
            </a:p>
          </p:txBody>
        </p:sp>
        <p:sp>
          <p:nvSpPr>
            <p:cNvPr id="6" name="箭头: 左右 5">
              <a:extLst>
                <a:ext uri="{FF2B5EF4-FFF2-40B4-BE49-F238E27FC236}">
                  <a16:creationId xmlns:a16="http://schemas.microsoft.com/office/drawing/2014/main" id="{2BDA7470-8BA8-450F-A2AF-21CED60F916D}"/>
                </a:ext>
              </a:extLst>
            </p:cNvPr>
            <p:cNvSpPr/>
            <p:nvPr/>
          </p:nvSpPr>
          <p:spPr>
            <a:xfrm>
              <a:off x="5074920" y="4388007"/>
              <a:ext cx="2331720" cy="759775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/>
                <a:t>Axios</a:t>
              </a:r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724F397-A8BC-4811-B33E-0FA27CE8BE23}"/>
                </a:ext>
              </a:extLst>
            </p:cNvPr>
            <p:cNvSpPr/>
            <p:nvPr/>
          </p:nvSpPr>
          <p:spPr>
            <a:xfrm>
              <a:off x="3931920" y="4357527"/>
              <a:ext cx="1143000" cy="8054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Vue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EB1E232-6EDD-4497-9741-6C5CD39B0110}"/>
                </a:ext>
              </a:extLst>
            </p:cNvPr>
            <p:cNvSpPr/>
            <p:nvPr/>
          </p:nvSpPr>
          <p:spPr>
            <a:xfrm>
              <a:off x="7406640" y="4357527"/>
              <a:ext cx="1143000" cy="8054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Flask</a:t>
              </a:r>
              <a:endParaRPr lang="zh-CN" altLang="en-US" dirty="0"/>
            </a:p>
          </p:txBody>
        </p:sp>
        <p:sp>
          <p:nvSpPr>
            <p:cNvPr id="9" name="箭头: 左右 8">
              <a:extLst>
                <a:ext uri="{FF2B5EF4-FFF2-40B4-BE49-F238E27FC236}">
                  <a16:creationId xmlns:a16="http://schemas.microsoft.com/office/drawing/2014/main" id="{551A58FC-172E-4D01-9E3B-BEBB92B2526E}"/>
                </a:ext>
              </a:extLst>
            </p:cNvPr>
            <p:cNvSpPr/>
            <p:nvPr/>
          </p:nvSpPr>
          <p:spPr>
            <a:xfrm>
              <a:off x="2876549" y="4357527"/>
              <a:ext cx="1055371" cy="759775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箭头: 左右 9">
              <a:extLst>
                <a:ext uri="{FF2B5EF4-FFF2-40B4-BE49-F238E27FC236}">
                  <a16:creationId xmlns:a16="http://schemas.microsoft.com/office/drawing/2014/main" id="{1D72B176-9FF5-4DB3-B29B-BB893EC07D85}"/>
                </a:ext>
              </a:extLst>
            </p:cNvPr>
            <p:cNvSpPr/>
            <p:nvPr/>
          </p:nvSpPr>
          <p:spPr>
            <a:xfrm>
              <a:off x="8546256" y="4403247"/>
              <a:ext cx="1055371" cy="759775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D5589-3163-4F27-B163-A5D89070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框架搭建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6C0FF6-1B77-499A-93A7-CA758E6B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76" y="993766"/>
            <a:ext cx="6748364" cy="5453695"/>
          </a:xfrm>
        </p:spPr>
        <p:txBody>
          <a:bodyPr/>
          <a:lstStyle/>
          <a:p>
            <a:r>
              <a:rPr lang="zh-CN" altLang="en-US" dirty="0"/>
              <a:t>框架搭建：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下载</a:t>
            </a:r>
            <a:r>
              <a:rPr lang="en-US" altLang="zh-CN" dirty="0" err="1"/>
              <a:t>npm</a:t>
            </a:r>
            <a:r>
              <a:rPr lang="zh-CN" altLang="en-US" dirty="0"/>
              <a:t>和</a:t>
            </a:r>
            <a:r>
              <a:rPr lang="en-US" altLang="zh-CN" dirty="0"/>
              <a:t>Vue</a:t>
            </a:r>
            <a:r>
              <a:rPr lang="zh-CN" altLang="en-US" dirty="0"/>
              <a:t>后，初始化</a:t>
            </a:r>
            <a:r>
              <a:rPr lang="en-US" altLang="zh-CN" dirty="0"/>
              <a:t>Vue</a:t>
            </a:r>
            <a:r>
              <a:rPr lang="zh-CN" altLang="en-US" dirty="0"/>
              <a:t>模板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在前端页面建立</a:t>
            </a:r>
            <a:r>
              <a:rPr lang="en-US" altLang="zh-CN" dirty="0" err="1">
                <a:hlinkClick r:id="rId2" action="ppaction://hlinksldjump"/>
              </a:rPr>
              <a:t>Axios</a:t>
            </a:r>
            <a:r>
              <a:rPr lang="zh-CN" altLang="en-US" dirty="0">
                <a:hlinkClick r:id="rId2" action="ppaction://hlinksldjump"/>
              </a:rPr>
              <a:t>收发函数 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安装</a:t>
            </a:r>
            <a:r>
              <a:rPr lang="en-US" altLang="zh-CN" dirty="0"/>
              <a:t>flask</a:t>
            </a:r>
            <a:r>
              <a:rPr lang="zh-CN" altLang="en-US" dirty="0"/>
              <a:t>和</a:t>
            </a:r>
            <a:r>
              <a:rPr lang="en-US" altLang="zh-CN" dirty="0" err="1"/>
              <a:t>mysql</a:t>
            </a:r>
            <a:r>
              <a:rPr lang="zh-CN" altLang="en-US" dirty="0"/>
              <a:t>后，</a:t>
            </a:r>
            <a:r>
              <a:rPr lang="zh-CN" altLang="en-US" dirty="0">
                <a:hlinkClick r:id="" action="ppaction://noaction"/>
              </a:rPr>
              <a:t>建立数据库</a:t>
            </a:r>
            <a:r>
              <a:rPr lang="en-US" altLang="zh-CN" dirty="0">
                <a:hlinkClick r:id="" action="ppaction://noaction"/>
              </a:rPr>
              <a:t>models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在后端建立数据接收路由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前后端收发数据测试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其他装饰：</a:t>
            </a:r>
            <a:r>
              <a:rPr lang="en-US" altLang="zh-CN" dirty="0"/>
              <a:t>Element UI</a:t>
            </a:r>
            <a:r>
              <a:rPr lang="zh-CN" altLang="en-US" dirty="0"/>
              <a:t>、</a:t>
            </a:r>
            <a:r>
              <a:rPr lang="en-US" altLang="zh-CN" dirty="0" err="1"/>
              <a:t>Echarts</a:t>
            </a:r>
            <a:r>
              <a:rPr lang="zh-CN" altLang="en-US" dirty="0"/>
              <a:t>、数据分析等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022F40-8D4B-4628-921C-0AE445DD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14" y="1283326"/>
            <a:ext cx="5092781" cy="336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FE7131-0CCA-43B6-80A1-8B0C67E60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F7631E-F922-4AB5-B1B8-37FBEEF2C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后端 </a:t>
            </a:r>
            <a:r>
              <a:rPr lang="en-US" altLang="zh-CN" dirty="0"/>
              <a:t>+ 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zh-CN" altLang="en-US" dirty="0"/>
              <a:t>负责人：汤悦</a:t>
            </a:r>
          </a:p>
        </p:txBody>
      </p:sp>
    </p:spTree>
    <p:extLst>
      <p:ext uri="{BB962C8B-B14F-4D97-AF65-F5344CB8AC3E}">
        <p14:creationId xmlns:p14="http://schemas.microsoft.com/office/powerpoint/2010/main" val="322703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02BDC72-2F80-4402-9376-BE03CD5B9624}"/>
              </a:ext>
            </a:extLst>
          </p:cNvPr>
          <p:cNvGrpSpPr/>
          <p:nvPr/>
        </p:nvGrpSpPr>
        <p:grpSpPr>
          <a:xfrm>
            <a:off x="7551206" y="5014412"/>
            <a:ext cx="3795187" cy="1280160"/>
            <a:chOff x="7406640" y="4097334"/>
            <a:chExt cx="3795187" cy="1280160"/>
          </a:xfrm>
        </p:grpSpPr>
        <p:sp>
          <p:nvSpPr>
            <p:cNvPr id="11" name="流程图: 磁盘 10">
              <a:extLst>
                <a:ext uri="{FF2B5EF4-FFF2-40B4-BE49-F238E27FC236}">
                  <a16:creationId xmlns:a16="http://schemas.microsoft.com/office/drawing/2014/main" id="{6E830F39-7C4C-4F4D-AE0F-DDDAED9E0B0A}"/>
                </a:ext>
              </a:extLst>
            </p:cNvPr>
            <p:cNvSpPr/>
            <p:nvPr/>
          </p:nvSpPr>
          <p:spPr>
            <a:xfrm>
              <a:off x="9601627" y="4097334"/>
              <a:ext cx="1600200" cy="1280160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/>
                <a:t>mySQL</a:t>
              </a:r>
              <a:endParaRPr lang="zh-CN" altLang="en-US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6C5C607-DBC6-4534-9BF2-583115B9BEA6}"/>
                </a:ext>
              </a:extLst>
            </p:cNvPr>
            <p:cNvSpPr/>
            <p:nvPr/>
          </p:nvSpPr>
          <p:spPr>
            <a:xfrm>
              <a:off x="7406640" y="4357527"/>
              <a:ext cx="1143000" cy="8054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Flask</a:t>
              </a:r>
              <a:endParaRPr lang="zh-CN" altLang="en-US" dirty="0"/>
            </a:p>
          </p:txBody>
        </p:sp>
        <p:sp>
          <p:nvSpPr>
            <p:cNvPr id="18" name="箭头: 左右 17">
              <a:extLst>
                <a:ext uri="{FF2B5EF4-FFF2-40B4-BE49-F238E27FC236}">
                  <a16:creationId xmlns:a16="http://schemas.microsoft.com/office/drawing/2014/main" id="{7B926855-26B1-4272-A1A2-66E9B6DE08CB}"/>
                </a:ext>
              </a:extLst>
            </p:cNvPr>
            <p:cNvSpPr/>
            <p:nvPr/>
          </p:nvSpPr>
          <p:spPr>
            <a:xfrm>
              <a:off x="8546256" y="4403247"/>
              <a:ext cx="1055371" cy="759775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70288E8-37A1-4671-A6B7-E3AD47DC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136525"/>
            <a:ext cx="3761324" cy="544512"/>
          </a:xfrm>
        </p:spPr>
        <p:txBody>
          <a:bodyPr/>
          <a:lstStyle/>
          <a:p>
            <a:r>
              <a:rPr lang="zh-CN" altLang="en-US" dirty="0"/>
              <a:t>核心代码</a:t>
            </a:r>
            <a:r>
              <a:rPr lang="en-US" altLang="zh-CN" dirty="0"/>
              <a:t>——</a:t>
            </a:r>
            <a:r>
              <a:rPr lang="zh-CN" altLang="en-US" dirty="0"/>
              <a:t>代码自建数据库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3261-21E3-4519-AEF7-BE7DBED8CD2B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后端：汤悦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2D9DA2-6EBB-4E43-A43E-9BE6D0F9763D}"/>
              </a:ext>
            </a:extLst>
          </p:cNvPr>
          <p:cNvSpPr txBox="1"/>
          <p:nvPr/>
        </p:nvSpPr>
        <p:spPr>
          <a:xfrm>
            <a:off x="411480" y="62945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99CD"/>
                </a:solidFill>
                <a:hlinkClick r:id="rId3" action="ppaction://hlinksldjump"/>
              </a:rPr>
              <a:t>难题</a:t>
            </a:r>
            <a:endParaRPr lang="zh-CN" altLang="en-US" dirty="0">
              <a:solidFill>
                <a:srgbClr val="3399CD"/>
              </a:solidFill>
            </a:endParaRPr>
          </a:p>
        </p:txBody>
      </p:sp>
      <p:pic>
        <p:nvPicPr>
          <p:cNvPr id="25" name="内容占位符 4">
            <a:extLst>
              <a:ext uri="{FF2B5EF4-FFF2-40B4-BE49-F238E27FC236}">
                <a16:creationId xmlns:a16="http://schemas.microsoft.com/office/drawing/2014/main" id="{7E1D66C7-405A-47C3-B0FE-708987108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3"/>
          <a:stretch/>
        </p:blipFill>
        <p:spPr>
          <a:xfrm>
            <a:off x="582245" y="2829447"/>
            <a:ext cx="8477250" cy="1659395"/>
          </a:xfr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2308FB2-C2DC-498D-8EE4-0D3672469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5" y="5410062"/>
            <a:ext cx="3400425" cy="9239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BA8787C-AA24-453E-9AA7-9039C1FD8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45" y="738505"/>
            <a:ext cx="8096250" cy="155257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96A27E3-4D45-41AE-8C7C-02A3E59BE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45" y="2345951"/>
            <a:ext cx="4524375" cy="42862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0F201D1-45B3-475E-BD15-3F6E4603567B}"/>
              </a:ext>
            </a:extLst>
          </p:cNvPr>
          <p:cNvSpPr/>
          <p:nvPr/>
        </p:nvSpPr>
        <p:spPr>
          <a:xfrm>
            <a:off x="582245" y="4486732"/>
            <a:ext cx="8866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  <a:cs typeface="Times New Roman" panose="02020603050405020304" pitchFamily="18" charset="0"/>
              </a:rPr>
              <a:t>relationship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函数是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sqlalchemy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对关系之间提供的一种便利的调用方式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backref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参数则对关系提供反向引用的声明。简而言之，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backref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用于在关系另一端的类中快捷地创建一个指向当前类对象的属性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554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288E8-37A1-4671-A6B7-E3AD47DC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136525"/>
            <a:ext cx="3761324" cy="544512"/>
          </a:xfrm>
        </p:spPr>
        <p:txBody>
          <a:bodyPr/>
          <a:lstStyle/>
          <a:p>
            <a:r>
              <a:rPr lang="zh-CN" altLang="en-US" dirty="0"/>
              <a:t>核心代码</a:t>
            </a:r>
            <a:r>
              <a:rPr lang="en-US" altLang="zh-CN" dirty="0"/>
              <a:t>——</a:t>
            </a:r>
            <a:r>
              <a:rPr lang="zh-CN" altLang="en-US" dirty="0"/>
              <a:t>代码自建数据库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3261-21E3-4519-AEF7-BE7DBED8CD2B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后端：汤悦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2D9DA2-6EBB-4E43-A43E-9BE6D0F9763D}"/>
              </a:ext>
            </a:extLst>
          </p:cNvPr>
          <p:cNvSpPr txBox="1"/>
          <p:nvPr/>
        </p:nvSpPr>
        <p:spPr>
          <a:xfrm>
            <a:off x="411480" y="62945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99CD"/>
                </a:solidFill>
                <a:hlinkClick r:id="rId4" action="ppaction://hlinksldjump"/>
              </a:rPr>
              <a:t>难题</a:t>
            </a:r>
            <a:endParaRPr lang="zh-CN" altLang="en-US" dirty="0">
              <a:solidFill>
                <a:srgbClr val="3399CD"/>
              </a:solidFill>
            </a:endParaRPr>
          </a:p>
        </p:txBody>
      </p:sp>
      <p:pic>
        <p:nvPicPr>
          <p:cNvPr id="15" name="Video_2019-12-01_230636">
            <a:hlinkClick r:id="" action="ppaction://media"/>
            <a:extLst>
              <a:ext uri="{FF2B5EF4-FFF2-40B4-BE49-F238E27FC236}">
                <a16:creationId xmlns:a16="http://schemas.microsoft.com/office/drawing/2014/main" id="{37899B74-BB6B-4DC6-B491-D2751BE1F0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0771" y="676589"/>
            <a:ext cx="7648029" cy="59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4136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849D5-B539-4A4F-95B3-B1608B99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797C5-B91A-4FB9-A17D-9A0514016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3711574"/>
            <a:ext cx="10515600" cy="236852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前期安装各种包时候可能会出现的错误：</a:t>
            </a:r>
          </a:p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、在</a:t>
            </a:r>
            <a:r>
              <a:rPr lang="en-US" altLang="zh-CN" dirty="0" err="1"/>
              <a:t>pycharm</a:t>
            </a:r>
            <a:r>
              <a:rPr lang="zh-CN" altLang="en-US" dirty="0"/>
              <a:t>中找不到相应的包</a:t>
            </a:r>
          </a:p>
          <a:p>
            <a:r>
              <a:rPr lang="zh-CN" altLang="en-US" dirty="0"/>
              <a:t>解决办法：去</a:t>
            </a:r>
            <a:r>
              <a:rPr lang="en-US" altLang="zh-CN" dirty="0" err="1"/>
              <a:t>cmd</a:t>
            </a:r>
            <a:r>
              <a:rPr lang="zh-CN" altLang="en-US" dirty="0"/>
              <a:t>命令行中</a:t>
            </a:r>
            <a:r>
              <a:rPr lang="en-US" altLang="zh-CN" dirty="0"/>
              <a:t>pip install+</a:t>
            </a:r>
            <a:r>
              <a:rPr lang="zh-CN" altLang="en-US" dirty="0"/>
              <a:t>相应的包 ，下载即可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、用</a:t>
            </a:r>
            <a:r>
              <a:rPr lang="en-US" altLang="zh-CN" dirty="0"/>
              <a:t>pip</a:t>
            </a:r>
            <a:r>
              <a:rPr lang="zh-CN" altLang="en-US" dirty="0"/>
              <a:t>安装的时候显示不是用户安装</a:t>
            </a:r>
          </a:p>
          <a:p>
            <a:r>
              <a:rPr lang="zh-CN" altLang="en-US" dirty="0"/>
              <a:t>解决办法：</a:t>
            </a:r>
            <a:r>
              <a:rPr lang="en-US" altLang="zh-CN" dirty="0"/>
              <a:t>pip install+</a:t>
            </a:r>
            <a:r>
              <a:rPr lang="zh-CN" altLang="en-US" dirty="0"/>
              <a:t>相应的包 后面加上</a:t>
            </a:r>
            <a:r>
              <a:rPr lang="en-US" altLang="zh-CN" dirty="0"/>
              <a:t>——user</a:t>
            </a:r>
            <a:r>
              <a:rPr lang="zh-CN" altLang="en-US" dirty="0"/>
              <a:t>即可</a:t>
            </a:r>
          </a:p>
          <a:p>
            <a:endParaRPr lang="zh-CN" altLang="en-US" dirty="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95974C37-6A6B-4747-8A53-FC106618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26" y="681037"/>
            <a:ext cx="11294117" cy="28371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7E6221-D57A-4E5C-ACF7-9DB046B50926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后端：汤悦</a:t>
            </a:r>
          </a:p>
        </p:txBody>
      </p:sp>
    </p:spTree>
    <p:extLst>
      <p:ext uri="{BB962C8B-B14F-4D97-AF65-F5344CB8AC3E}">
        <p14:creationId xmlns:p14="http://schemas.microsoft.com/office/powerpoint/2010/main" val="257807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2A4C1-F70C-4D2C-887E-3F2A346A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882" y="2300153"/>
            <a:ext cx="10527267" cy="257644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/>
              <a:t>MySQLdb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dirty="0"/>
              <a:t> </a:t>
            </a:r>
            <a:r>
              <a:rPr lang="en-US" altLang="zh-CN" dirty="0"/>
              <a:t>Python </a:t>
            </a:r>
            <a:r>
              <a:rPr lang="zh-CN" altLang="en-US" dirty="0"/>
              <a:t>连接 </a:t>
            </a:r>
            <a:r>
              <a:rPr lang="en-US" altLang="zh-CN" dirty="0"/>
              <a:t>MySQL </a:t>
            </a:r>
            <a:r>
              <a:rPr lang="zh-CN" altLang="en-US" dirty="0"/>
              <a:t>最流行的一个驱动，很多框架都也是基于此库进行开发，但它只支持 </a:t>
            </a:r>
            <a:r>
              <a:rPr lang="en-US" altLang="zh-CN" dirty="0"/>
              <a:t>Python2.x</a:t>
            </a:r>
          </a:p>
          <a:p>
            <a:pPr>
              <a:lnSpc>
                <a:spcPct val="120000"/>
              </a:lnSpc>
            </a:pPr>
            <a:r>
              <a:rPr lang="en-US" altLang="zh-CN" b="1" dirty="0" err="1"/>
              <a:t>PyMySQL</a:t>
            </a:r>
            <a:r>
              <a:rPr lang="zh-CN" altLang="en-US" b="1" dirty="0"/>
              <a:t>：</a:t>
            </a:r>
            <a:r>
              <a:rPr lang="en-US" altLang="zh-CN" dirty="0" err="1"/>
              <a:t>PyMySQL</a:t>
            </a:r>
            <a:r>
              <a:rPr lang="en-US" altLang="zh-CN" dirty="0"/>
              <a:t> </a:t>
            </a:r>
            <a:r>
              <a:rPr lang="zh-CN" altLang="en-US" dirty="0"/>
              <a:t>是纯 </a:t>
            </a:r>
            <a:r>
              <a:rPr lang="en-US" altLang="zh-CN" dirty="0"/>
              <a:t>Python </a:t>
            </a:r>
            <a:r>
              <a:rPr lang="zh-CN" altLang="en-US" dirty="0"/>
              <a:t>实现的驱动，速度上比不上</a:t>
            </a:r>
            <a:r>
              <a:rPr lang="en-US" altLang="zh-CN" dirty="0" err="1"/>
              <a:t>MySQLdb</a:t>
            </a:r>
            <a:r>
              <a:rPr lang="zh-CN" altLang="en-US" dirty="0"/>
              <a:t>，最大的特点可能就是它的安装方式。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没那么繁琐，同时也兼容 </a:t>
            </a:r>
            <a:r>
              <a:rPr lang="en-US" altLang="zh-CN" dirty="0"/>
              <a:t>MySQL-python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9182FDD-273D-41F0-BE38-20D7E489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36525"/>
            <a:ext cx="3317875" cy="544513"/>
          </a:xfrm>
        </p:spPr>
        <p:txBody>
          <a:bodyPr/>
          <a:lstStyle/>
          <a:p>
            <a:r>
              <a:rPr lang="zh-CN" altLang="en-US" dirty="0"/>
              <a:t>遇到的问题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C2719C-A14F-4540-8286-082DE41B097D}"/>
              </a:ext>
            </a:extLst>
          </p:cNvPr>
          <p:cNvSpPr txBox="1"/>
          <p:nvPr/>
        </p:nvSpPr>
        <p:spPr>
          <a:xfrm>
            <a:off x="9448800" y="21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3399CD"/>
                </a:solidFill>
              </a:rPr>
              <a:t>后端：汤悦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3A9C5A-335B-4A07-BEA1-0D059A516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343" b="-718"/>
          <a:stretch/>
        </p:blipFill>
        <p:spPr>
          <a:xfrm>
            <a:off x="2994747" y="5127897"/>
            <a:ext cx="5981038" cy="8993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809013-8552-4974-B43B-2A68D0C98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113" y="830724"/>
            <a:ext cx="7951687" cy="12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8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上海电力大学 蓝色风车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D.pptx" id="{E79C34DD-888A-43C1-8EA3-0E7ED153FF75}" vid="{A7B964F3-21A6-4101-984F-B142E43DB8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上海电力大学 蓝色风车</Template>
  <TotalTime>2441</TotalTime>
  <Words>1312</Words>
  <Application>Microsoft Office PowerPoint</Application>
  <PresentationFormat>宽屏</PresentationFormat>
  <Paragraphs>124</Paragraphs>
  <Slides>24</Slides>
  <Notes>8</Notes>
  <HiddenSlides>0</HiddenSlides>
  <MMClips>5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上海电力大学 蓝色风车</vt:lpstr>
      <vt:lpstr>电力台区经理管理系统</vt:lpstr>
      <vt:lpstr>分工介绍</vt:lpstr>
      <vt:lpstr>项目介绍</vt:lpstr>
      <vt:lpstr>框架搭建</vt:lpstr>
      <vt:lpstr>核心代码</vt:lpstr>
      <vt:lpstr>核心代码——代码自建数据库</vt:lpstr>
      <vt:lpstr>核心代码——代码自建数据库</vt:lpstr>
      <vt:lpstr>遇到的问题</vt:lpstr>
      <vt:lpstr>遇到的问题</vt:lpstr>
      <vt:lpstr>遇到的问题</vt:lpstr>
      <vt:lpstr>核心代码</vt:lpstr>
      <vt:lpstr>核心代码——axios收发数据</vt:lpstr>
      <vt:lpstr>难点和思考</vt:lpstr>
      <vt:lpstr>难点和思考</vt:lpstr>
      <vt:lpstr>核心代码——前端路由</vt:lpstr>
      <vt:lpstr>遇到的问题</vt:lpstr>
      <vt:lpstr>核心代码——数据分析+Echats</vt:lpstr>
      <vt:lpstr>核心代码——数据分析+Echats</vt:lpstr>
      <vt:lpstr>代码演示</vt:lpstr>
      <vt:lpstr>Thanks!</vt:lpstr>
      <vt:lpstr>核心代码——修改</vt:lpstr>
      <vt:lpstr>核心代码——增</vt:lpstr>
      <vt:lpstr>核心代码——删</vt:lpstr>
      <vt:lpstr>难点和思考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电力台区经理管理系统</dc:title>
  <dc:creator>scsy</dc:creator>
  <cp:lastModifiedBy>scsy</cp:lastModifiedBy>
  <cp:revision>46</cp:revision>
  <dcterms:created xsi:type="dcterms:W3CDTF">2019-11-30T06:37:46Z</dcterms:created>
  <dcterms:modified xsi:type="dcterms:W3CDTF">2019-12-13T08:20:57Z</dcterms:modified>
</cp:coreProperties>
</file>